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753600" cy="7315200"/>
  <p:notesSz cx="6858000" cy="9144000"/>
  <p:embeddedFontLst>
    <p:embeddedFont>
      <p:font typeface="Calibri" panose="020F0502020204030204" pitchFamily="34" charset="0"/>
      <p:regular r:id="rId25"/>
      <p:bold r:id="rId26"/>
      <p:italic r:id="rId27"/>
      <p:boldItalic r:id="rId28"/>
    </p:embeddedFont>
    <p:embeddedFont>
      <p:font typeface="Montserrat Classic Bold" panose="020B0604020202020204" charset="0"/>
      <p:regular r:id="rId29"/>
    </p:embeddedFont>
    <p:embeddedFont>
      <p:font typeface="Montserrat Light" panose="00000400000000000000" pitchFamily="2" charset="0"/>
      <p:regular r:id="rId30"/>
    </p:embeddedFont>
    <p:embeddedFont>
      <p:font typeface="Montserrat Light Italics"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159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29.06.2023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Ons voorstellen als studenten,  Linde en Fleur als presentatoren, kort vertellen wat we gaan doen in de presentatie (ongeveer 25 minuten ons project presenteren en daarna een Q&amp;A).</a:t>
            </a:r>
          </a:p>
          <a:p>
            <a:endParaRPr lang="en-US"/>
          </a:p>
          <a:p>
            <a:r>
              <a:rPr lang="en-US"/>
              <a:t>In de volgende dia schetsen we meer de opdracht en inhoud van de presentatie.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Aanleiding: </a:t>
            </a:r>
          </a:p>
          <a:p>
            <a:r>
              <a:rPr lang="en-US"/>
              <a:t>&gt; overstromingen jaren 90 </a:t>
            </a:r>
          </a:p>
          <a:p>
            <a:r>
              <a:rPr lang="en-US"/>
              <a:t>&gt; Traditionele methoden van waterbeheer bleken niet genoeg om veiligheid te borgen</a:t>
            </a:r>
          </a:p>
          <a:p>
            <a:r>
              <a:rPr lang="en-US"/>
              <a:t>&gt; Nieuwe benadering die extra ruimte voor waterberging en -afvoer creëert. </a:t>
            </a:r>
          </a:p>
          <a:p>
            <a:endParaRPr lang="en-US"/>
          </a:p>
          <a:p>
            <a:r>
              <a:rPr lang="en-US"/>
              <a:t>Biesbosch: </a:t>
            </a:r>
          </a:p>
          <a:p>
            <a:r>
              <a:rPr lang="en-US"/>
              <a:t>&gt; Maas en Waal</a:t>
            </a:r>
          </a:p>
          <a:p>
            <a:r>
              <a:rPr lang="en-US"/>
              <a:t>&gt; Speciale uitdaging door hoog watervolume in laaggelegen gebied</a:t>
            </a:r>
          </a:p>
          <a:p>
            <a:r>
              <a:rPr lang="en-US"/>
              <a:t>&gt; Complex ecosysteem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Onder het motto van ‘Never waste a good crisis’ is de regio Eindhoven ontwikkeld van een steunregio in de jaren '90 tot de ‘slimste vierkante meter’ ter wereld in 2011</a:t>
            </a:r>
          </a:p>
          <a:p>
            <a:endParaRPr lang="en-US"/>
          </a:p>
          <a:p>
            <a:r>
              <a:rPr lang="en-US"/>
              <a:t>90 Problemen bij Philips en DAF. </a:t>
            </a:r>
          </a:p>
          <a:p>
            <a:endParaRPr lang="en-US"/>
          </a:p>
          <a:p>
            <a:r>
              <a:rPr lang="en-US"/>
              <a:t>1993 samenwerkingsverband regio Eindhoven</a:t>
            </a:r>
          </a:p>
          <a:p>
            <a:endParaRPr lang="en-US"/>
          </a:p>
          <a:p>
            <a:r>
              <a:rPr lang="en-US"/>
              <a:t>2000 AMSL problemen</a:t>
            </a:r>
          </a:p>
          <a:p>
            <a:r>
              <a:rPr lang="en-US"/>
              <a:t>2002 Start Triple Helix samenwerking</a:t>
            </a:r>
          </a:p>
          <a:p>
            <a:endParaRPr lang="en-US"/>
          </a:p>
          <a:p>
            <a:r>
              <a:rPr lang="en-US"/>
              <a:t>Programma Horizon, Brainport Navigator, Stichting Brainport</a:t>
            </a:r>
          </a:p>
          <a:p>
            <a:endParaRPr lang="en-US"/>
          </a:p>
          <a:p>
            <a:r>
              <a:rPr lang="en-US"/>
              <a:t>Bankencrisis 2008</a:t>
            </a:r>
          </a:p>
          <a:p>
            <a:r>
              <a:rPr lang="en-US"/>
              <a:t>Eindhoven slimste regio ter wereld</a:t>
            </a:r>
          </a:p>
          <a:p>
            <a:r>
              <a:rPr lang="en-US"/>
              <a:t>Brainport Next Generation</a:t>
            </a:r>
          </a:p>
          <a:p>
            <a:r>
              <a:rPr lang="en-US"/>
              <a:t>Metropoolregio Eindhoven</a:t>
            </a:r>
          </a:p>
          <a:p>
            <a:endParaRPr lang="en-US"/>
          </a:p>
          <a:p>
            <a:r>
              <a:rPr lang="en-US"/>
              <a:t>Coronacrisis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Triple Helix: </a:t>
            </a:r>
          </a:p>
          <a:p>
            <a:r>
              <a:rPr lang="en-US"/>
              <a:t>Netwerken die een gelijktijdige samenwerking ontwikkelen tussen juridisch onafhankelijke actoren vanuit ten minste drie institutioneel verschillende sectoren. </a:t>
            </a:r>
          </a:p>
          <a:p>
            <a:endParaRPr lang="en-US"/>
          </a:p>
          <a:p>
            <a:r>
              <a:rPr lang="en-US"/>
              <a:t>Ecosysteem voor gemakkelijke uitwisseling  van informatie en kennis,</a:t>
            </a:r>
          </a:p>
          <a:p>
            <a:endParaRPr lang="en-US"/>
          </a:p>
          <a:p>
            <a:r>
              <a:rPr lang="en-US"/>
              <a:t>Gelijkwaardige samenwerking</a:t>
            </a:r>
          </a:p>
          <a:p>
            <a:endParaRPr lang="en-US"/>
          </a:p>
          <a:p>
            <a:r>
              <a:rPr lang="en-US"/>
              <a:t>Sociale arena's, afkomstig uit Philips DNA</a:t>
            </a:r>
          </a:p>
          <a:p>
            <a:endParaRPr lang="en-US"/>
          </a:p>
          <a:p>
            <a:r>
              <a:rPr lang="en-US"/>
              <a:t>Economische en sociale doelen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Door de intensieve samenwerking met diverse ketenpartners (e.g., gemeenten, politie, justitie, zorginstellingen en maatschappelijke organisaties) bundelen de Zorg- en Veiligheidshuizen hun middelen en expertise om gezamenlijk casussen effectief aan te pakken en oplossingen te bieden.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Introductie praatje over </a:t>
            </a:r>
          </a:p>
          <a:p>
            <a:r>
              <a:rPr lang="en-US"/>
              <a:t>- Staat van de Uitvoering </a:t>
            </a:r>
          </a:p>
          <a:p>
            <a:r>
              <a:rPr lang="en-US"/>
              <a:t>- Kloof tussen beleidsontwikkeling en -implementatie</a:t>
            </a:r>
          </a:p>
          <a:p>
            <a:r>
              <a:rPr lang="en-US"/>
              <a:t>- Durven om te leren van successen</a:t>
            </a:r>
          </a:p>
          <a:p>
            <a:r>
              <a:rPr lang="en-US"/>
              <a:t>- Drie casestudies naar succesvol Nederlands beleid</a:t>
            </a:r>
          </a:p>
          <a:p>
            <a:endParaRPr lang="en-US"/>
          </a:p>
          <a:p>
            <a:r>
              <a:rPr lang="en-US"/>
              <a:t>- Uitleg van wat de inhoud van de presentatie is</a:t>
            </a:r>
          </a:p>
          <a:p>
            <a:r>
              <a:rPr lang="en-US"/>
              <a:t>&gt; casussen en lessons learned presenteren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Introductie praatje over </a:t>
            </a:r>
          </a:p>
          <a:p>
            <a:r>
              <a:rPr lang="en-US"/>
              <a:t>- Staat van de Uitvoering </a:t>
            </a:r>
          </a:p>
          <a:p>
            <a:r>
              <a:rPr lang="en-US"/>
              <a:t>- Kloof tussen beleidsontwikkeling en -implementatie</a:t>
            </a:r>
          </a:p>
          <a:p>
            <a:r>
              <a:rPr lang="en-US"/>
              <a:t>- Durven om te leren van successen</a:t>
            </a:r>
          </a:p>
          <a:p>
            <a:r>
              <a:rPr lang="en-US"/>
              <a:t>- Drie casestudies naar succesvol Nederlands beleid</a:t>
            </a:r>
          </a:p>
          <a:p>
            <a:endParaRPr lang="en-US"/>
          </a:p>
          <a:p>
            <a:r>
              <a:rPr lang="en-US"/>
              <a:t>- Uitleg van wat de inhoud van de presentatie is</a:t>
            </a:r>
          </a:p>
          <a:p>
            <a:r>
              <a:rPr lang="en-US"/>
              <a:t>&gt; casussen en lessons learned presenteren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Theoretische achtergrond toelichten: </a:t>
            </a:r>
          </a:p>
          <a:p>
            <a:r>
              <a:rPr lang="en-US"/>
              <a:t>- Positive Public Administration </a:t>
            </a:r>
          </a:p>
          <a:p>
            <a:r>
              <a:rPr lang="en-US"/>
              <a:t>&gt; doel is om te leren van successen inplaats van falen. </a:t>
            </a:r>
          </a:p>
          <a:p>
            <a:r>
              <a:rPr lang="en-US"/>
              <a:t>&gt; er is een onevenredige en onnodige focus op negativiteit in de wetenschap, media, door het publiek etc. </a:t>
            </a:r>
          </a:p>
          <a:p>
            <a:r>
              <a:rPr lang="en-US"/>
              <a:t>&gt; ook succesvol beleid kan een belangrijke aanleiding zijn om te leren. </a:t>
            </a:r>
          </a:p>
          <a:p>
            <a:endParaRPr lang="en-US"/>
          </a:p>
          <a:p>
            <a:r>
              <a:rPr lang="en-US"/>
              <a:t>PPPE raamwerk </a:t>
            </a:r>
          </a:p>
          <a:p>
            <a:r>
              <a:rPr lang="en-US"/>
              <a:t>- vier dimensies van succes</a:t>
            </a:r>
          </a:p>
          <a:p>
            <a:r>
              <a:rPr lang="en-US"/>
              <a:t>- sterke basis in literatuur en verder ontwikkeld in de loop der tijd</a:t>
            </a:r>
          </a:p>
          <a:p>
            <a:r>
              <a:rPr lang="en-US"/>
              <a:t>- Programmatisch, proces, politiek, duurzaamheid</a:t>
            </a:r>
          </a:p>
          <a:p>
            <a:r>
              <a:rPr lang="en-US"/>
              <a:t>- Helpt om 'best practices' te identificeren</a:t>
            </a:r>
          </a:p>
          <a:p>
            <a:endParaRPr lang="en-US"/>
          </a:p>
          <a:p>
            <a:r>
              <a:rPr lang="en-US"/>
              <a:t>- Elke casestudy zal dieper ingaan op een specifieke dimensie die relevant is voor die case. </a:t>
            </a:r>
          </a:p>
          <a:p>
            <a:endParaRPr lang="en-US"/>
          </a:p>
          <a:p>
            <a:r>
              <a:rPr lang="en-US"/>
              <a:t>- Doel: identificeren en analyseren van leidende principes en succesvolle praktijken binnen de casussen.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Casussen gezocht over complexe beleidstukken. Kenmerken daarvan zijn </a:t>
            </a:r>
          </a:p>
          <a:p>
            <a:r>
              <a:rPr lang="en-US"/>
              <a:t>&gt; complexiteit, meerdere actoren, verschillende belangen, geen gemeenschappelijke definitie van succes</a:t>
            </a:r>
          </a:p>
          <a:p>
            <a:endParaRPr lang="en-US"/>
          </a:p>
          <a:p>
            <a:r>
              <a:rPr lang="en-US"/>
              <a:t>- door middel van Appreciative Inquiry benadering (dialoog)</a:t>
            </a:r>
          </a:p>
          <a:p>
            <a:r>
              <a:rPr lang="en-US"/>
              <a:t>- Focus op begrijpen wat uitzonderlijk goed werkt en hoe dit kan worden gerepliceerd in andere gebieden</a:t>
            </a:r>
          </a:p>
          <a:p>
            <a:endParaRPr lang="en-US"/>
          </a:p>
          <a:p>
            <a:endParaRPr lang="en-US"/>
          </a:p>
          <a:p>
            <a:r>
              <a:rPr lang="en-US"/>
              <a:t>- Brainstorm in verschillende beleidsdomeinen: veiligheid, gezondheid, sociaal, milieu en natuur, innovatie</a:t>
            </a:r>
          </a:p>
          <a:p>
            <a:r>
              <a:rPr lang="en-US"/>
              <a:t>- Iteratief proces</a:t>
            </a:r>
          </a:p>
          <a:p>
            <a:r>
              <a:rPr lang="en-US"/>
              <a:t>- Netwerk (Linked-In gebruikt)</a:t>
            </a:r>
          </a:p>
          <a:p>
            <a:endParaRPr lang="en-US"/>
          </a:p>
          <a:p>
            <a:r>
              <a:rPr lang="en-US"/>
              <a:t>&gt; niet gekozen casussen: </a:t>
            </a:r>
          </a:p>
          <a:p>
            <a:r>
              <a:rPr lang="en-US"/>
              <a:t>wildlife passages, antirookbeleid, abortusbeleid</a:t>
            </a:r>
          </a:p>
          <a:p>
            <a:r>
              <a:rPr lang="en-US"/>
              <a:t>&gt; niet gekozen want te sterk gepolitiseerd of lastig meetbaar succes? </a:t>
            </a:r>
          </a:p>
          <a:p>
            <a:endParaRPr lang="en-US"/>
          </a:p>
          <a:p>
            <a:r>
              <a:rPr lang="en-US"/>
              <a:t>Dit proces heeft ons uiteindelijk gebracht tot.......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Drie gekozen casussen: </a:t>
            </a:r>
          </a:p>
          <a:p>
            <a:r>
              <a:rPr lang="en-US"/>
              <a:t>Ruimte voor de Rivier, Brainport Eindhoven en Zorg- en Veiligheidshuizen</a:t>
            </a:r>
          </a:p>
          <a:p>
            <a:endParaRPr lang="en-US"/>
          </a:p>
          <a:p>
            <a:r>
              <a:rPr lang="en-US"/>
              <a:t>Deze hebben gemeen: </a:t>
            </a:r>
          </a:p>
          <a:p>
            <a:r>
              <a:rPr lang="en-US"/>
              <a:t>- innovatief</a:t>
            </a:r>
          </a:p>
          <a:p>
            <a:r>
              <a:rPr lang="en-US"/>
              <a:t>- complex (veel stakeholders en belangen)</a:t>
            </a:r>
          </a:p>
          <a:p>
            <a:r>
              <a:rPr lang="en-US"/>
              <a:t>- succes is niet eenduidig</a:t>
            </a:r>
          </a:p>
          <a:p>
            <a:r>
              <a:rPr lang="en-US"/>
              <a:t>- verschillende beleidsdomeinen: milieu en natuur, innovatie, veiligheid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Aanleiding: </a:t>
            </a:r>
          </a:p>
          <a:p>
            <a:r>
              <a:rPr lang="en-US"/>
              <a:t>&gt; overstromingen jaren 90 </a:t>
            </a:r>
          </a:p>
          <a:p>
            <a:r>
              <a:rPr lang="en-US"/>
              <a:t>&gt; Traditionele methoden van waterbeheer bleken niet genoeg om veiligheid te borgen</a:t>
            </a:r>
          </a:p>
          <a:p>
            <a:r>
              <a:rPr lang="en-US"/>
              <a:t>&gt; Nieuwe benadering die extra ruimte voor waterberging en -afvoer creëert. </a:t>
            </a:r>
          </a:p>
          <a:p>
            <a:endParaRPr lang="en-US"/>
          </a:p>
          <a:p>
            <a:r>
              <a:rPr lang="en-US"/>
              <a:t>Biesbosch: </a:t>
            </a:r>
          </a:p>
          <a:p>
            <a:r>
              <a:rPr lang="en-US"/>
              <a:t>&gt; Maas en Waal</a:t>
            </a:r>
          </a:p>
          <a:p>
            <a:r>
              <a:rPr lang="en-US"/>
              <a:t>&gt; Speciale uitdaging door hoog watervolume in laaggelegen gebied</a:t>
            </a:r>
          </a:p>
          <a:p>
            <a:r>
              <a:rPr lang="en-US"/>
              <a:t>&gt; Complex ecosysteem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Aanleiding: </a:t>
            </a:r>
          </a:p>
          <a:p>
            <a:r>
              <a:rPr lang="en-US"/>
              <a:t>&gt; overstromingen jaren 90 </a:t>
            </a:r>
          </a:p>
          <a:p>
            <a:r>
              <a:rPr lang="en-US"/>
              <a:t>&gt; Traditionele methoden van waterbeheer bleken niet genoeg om veiligheid te borgen</a:t>
            </a:r>
          </a:p>
          <a:p>
            <a:r>
              <a:rPr lang="en-US"/>
              <a:t>&gt; Nieuwe benadering die extra ruimte voor waterberging en -afvoer creëert. </a:t>
            </a:r>
          </a:p>
          <a:p>
            <a:endParaRPr lang="en-US"/>
          </a:p>
          <a:p>
            <a:r>
              <a:rPr lang="en-US"/>
              <a:t>Biesbosch: </a:t>
            </a:r>
          </a:p>
          <a:p>
            <a:r>
              <a:rPr lang="en-US"/>
              <a:t>&gt; Maas en Waal</a:t>
            </a:r>
          </a:p>
          <a:p>
            <a:r>
              <a:rPr lang="en-US"/>
              <a:t>&gt; Speciale uitdaging door hoog watervolume in laaggelegen gebied</a:t>
            </a:r>
          </a:p>
          <a:p>
            <a:r>
              <a:rPr lang="en-US"/>
              <a:t>&gt; Complex ecosysteem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7.svg"/><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6.png"/><Relationship Id="rId7" Type="http://schemas.openxmlformats.org/officeDocument/2006/relationships/image" Target="../media/image19.svg"/><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sv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7.sv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7.sv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5.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6.pn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5.png"/><Relationship Id="rId10" Type="http://schemas.openxmlformats.org/officeDocument/2006/relationships/image" Target="../media/image39.png"/><Relationship Id="rId4" Type="http://schemas.openxmlformats.org/officeDocument/2006/relationships/image" Target="../media/image7.svg"/><Relationship Id="rId9" Type="http://schemas.openxmlformats.org/officeDocument/2006/relationships/image" Target="../media/image38.svg"/></Relationships>
</file>

<file path=ppt/slides/_rels/slide2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7.svg"/><Relationship Id="rId7"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5.pn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25431" y="2231203"/>
            <a:ext cx="7902737" cy="1993265"/>
          </a:xfrm>
          <a:prstGeom prst="rect">
            <a:avLst/>
          </a:prstGeom>
        </p:spPr>
        <p:txBody>
          <a:bodyPr lIns="0" tIns="0" rIns="0" bIns="0" rtlCol="0" anchor="t">
            <a:spAutoFit/>
          </a:bodyPr>
          <a:lstStyle/>
          <a:p>
            <a:pPr algn="ctr">
              <a:lnSpc>
                <a:spcPts val="3909"/>
              </a:lnSpc>
            </a:pPr>
            <a:r>
              <a:rPr lang="en-US" sz="3399" spc="237">
                <a:solidFill>
                  <a:srgbClr val="F78C37"/>
                </a:solidFill>
                <a:latin typeface="Montserrat Classic Bold"/>
              </a:rPr>
              <a:t>"BUITEN DE GEBAANDE PADEN: LEREN VAN SUCCESSEN IN BELEIDSONTWIKKELING EN -UITVOERING"</a:t>
            </a:r>
          </a:p>
        </p:txBody>
      </p:sp>
      <p:sp>
        <p:nvSpPr>
          <p:cNvPr id="3" name="Freeform 3"/>
          <p:cNvSpPr/>
          <p:nvPr/>
        </p:nvSpPr>
        <p:spPr>
          <a:xfrm>
            <a:off x="0" y="5258051"/>
            <a:ext cx="9744539" cy="2059636"/>
          </a:xfrm>
          <a:custGeom>
            <a:avLst/>
            <a:gdLst/>
            <a:ahLst/>
            <a:cxnLst/>
            <a:rect l="l" t="t" r="r" b="b"/>
            <a:pathLst>
              <a:path w="9744539" h="2059636">
                <a:moveTo>
                  <a:pt x="0" y="0"/>
                </a:moveTo>
                <a:lnTo>
                  <a:pt x="9744539" y="0"/>
                </a:lnTo>
                <a:lnTo>
                  <a:pt x="9744539" y="2059637"/>
                </a:lnTo>
                <a:lnTo>
                  <a:pt x="0" y="2059637"/>
                </a:lnTo>
                <a:lnTo>
                  <a:pt x="0" y="0"/>
                </a:lnTo>
                <a:close/>
              </a:path>
            </a:pathLst>
          </a:custGeom>
          <a:blipFill>
            <a:blip r:embed="rId2">
              <a:extLst>
                <a:ext uri="{96DAC541-7B7A-43D3-8B79-37D633B846F1}">
                  <asvg:svgBlip xmlns:asvg="http://schemas.microsoft.com/office/drawing/2016/SVG/main" r:embed="rId3"/>
                </a:ext>
              </a:extLst>
            </a:blip>
            <a:stretch>
              <a:fillRect t="-186559" b="-186559"/>
            </a:stretch>
          </a:blipFill>
        </p:spPr>
      </p:sp>
      <p:grpSp>
        <p:nvGrpSpPr>
          <p:cNvPr id="4" name="Group 4"/>
          <p:cNvGrpSpPr/>
          <p:nvPr/>
        </p:nvGrpSpPr>
        <p:grpSpPr>
          <a:xfrm>
            <a:off x="1259047" y="5562811"/>
            <a:ext cx="7569121" cy="1450118"/>
            <a:chOff x="0" y="0"/>
            <a:chExt cx="10092162" cy="1933490"/>
          </a:xfrm>
        </p:grpSpPr>
        <p:sp>
          <p:nvSpPr>
            <p:cNvPr id="5" name="TextBox 5"/>
            <p:cNvSpPr txBox="1"/>
            <p:nvPr/>
          </p:nvSpPr>
          <p:spPr>
            <a:xfrm>
              <a:off x="0" y="-28575"/>
              <a:ext cx="4749800" cy="1962065"/>
            </a:xfrm>
            <a:prstGeom prst="rect">
              <a:avLst/>
            </a:prstGeom>
          </p:spPr>
          <p:txBody>
            <a:bodyPr lIns="0" tIns="0" rIns="0" bIns="0" rtlCol="0" anchor="t">
              <a:spAutoFit/>
            </a:bodyPr>
            <a:lstStyle/>
            <a:p>
              <a:pPr>
                <a:lnSpc>
                  <a:spcPts val="1972"/>
                </a:lnSpc>
              </a:pPr>
              <a:r>
                <a:rPr lang="en-US" sz="1408" spc="154">
                  <a:solidFill>
                    <a:srgbClr val="FFFFFF"/>
                  </a:solidFill>
                  <a:latin typeface="Montserrat Light"/>
                </a:rPr>
                <a:t>APPLIED RESEARCH PROJECT, UNIVERSITEIT UTRECHT</a:t>
              </a:r>
            </a:p>
            <a:p>
              <a:pPr>
                <a:lnSpc>
                  <a:spcPts val="1972"/>
                </a:lnSpc>
              </a:pPr>
              <a:endParaRPr lang="en-US" sz="1408" spc="154">
                <a:solidFill>
                  <a:srgbClr val="FFFFFF"/>
                </a:solidFill>
                <a:latin typeface="Montserrat Light"/>
              </a:endParaRPr>
            </a:p>
            <a:p>
              <a:pPr>
                <a:lnSpc>
                  <a:spcPts val="1972"/>
                </a:lnSpc>
              </a:pPr>
              <a:r>
                <a:rPr lang="en-US" sz="1408" spc="154">
                  <a:solidFill>
                    <a:srgbClr val="FFFFFF"/>
                  </a:solidFill>
                  <a:latin typeface="Montserrat Light"/>
                </a:rPr>
                <a:t>OPDRACHT VAN MINISTERIE VAN BINNENLANDSE ZAKEN EN KONINKRIJKSRELATIES</a:t>
              </a:r>
            </a:p>
          </p:txBody>
        </p:sp>
        <p:sp>
          <p:nvSpPr>
            <p:cNvPr id="6" name="TextBox 6"/>
            <p:cNvSpPr txBox="1"/>
            <p:nvPr/>
          </p:nvSpPr>
          <p:spPr>
            <a:xfrm>
              <a:off x="6625062" y="1467871"/>
              <a:ext cx="3467100" cy="311065"/>
            </a:xfrm>
            <a:prstGeom prst="rect">
              <a:avLst/>
            </a:prstGeom>
          </p:spPr>
          <p:txBody>
            <a:bodyPr lIns="0" tIns="0" rIns="0" bIns="0" rtlCol="0" anchor="t">
              <a:spAutoFit/>
            </a:bodyPr>
            <a:lstStyle/>
            <a:p>
              <a:pPr>
                <a:lnSpc>
                  <a:spcPts val="1972"/>
                </a:lnSpc>
              </a:pPr>
              <a:endParaRPr/>
            </a:p>
          </p:txBody>
        </p:sp>
      </p:grpSp>
      <p:sp>
        <p:nvSpPr>
          <p:cNvPr id="7" name="Freeform 7"/>
          <p:cNvSpPr/>
          <p:nvPr/>
        </p:nvSpPr>
        <p:spPr>
          <a:xfrm rot="5400000">
            <a:off x="-2634" y="6170486"/>
            <a:ext cx="1450118" cy="234766"/>
          </a:xfrm>
          <a:custGeom>
            <a:avLst/>
            <a:gdLst/>
            <a:ahLst/>
            <a:cxnLst/>
            <a:rect l="l" t="t" r="r" b="b"/>
            <a:pathLst>
              <a:path w="1450118" h="234766">
                <a:moveTo>
                  <a:pt x="0" y="0"/>
                </a:moveTo>
                <a:lnTo>
                  <a:pt x="1450118" y="0"/>
                </a:lnTo>
                <a:lnTo>
                  <a:pt x="1450118" y="234767"/>
                </a:lnTo>
                <a:lnTo>
                  <a:pt x="0" y="234767"/>
                </a:lnTo>
                <a:lnTo>
                  <a:pt x="0" y="0"/>
                </a:lnTo>
                <a:close/>
              </a:path>
            </a:pathLst>
          </a:custGeom>
          <a:blipFill>
            <a:blip r:embed="rId4">
              <a:extLst>
                <a:ext uri="{96DAC541-7B7A-43D3-8B79-37D633B846F1}">
                  <asvg:svgBlip xmlns:asvg="http://schemas.microsoft.com/office/drawing/2016/SVG/main" r:embed="rId5"/>
                </a:ext>
              </a:extLst>
            </a:blip>
            <a:stretch>
              <a:fillRect t="-258842" b="-258842"/>
            </a:stretch>
          </a:blipFill>
        </p:spPr>
      </p:sp>
      <p:sp>
        <p:nvSpPr>
          <p:cNvPr id="8" name="Freeform 8"/>
          <p:cNvSpPr/>
          <p:nvPr/>
        </p:nvSpPr>
        <p:spPr>
          <a:xfrm rot="5400000">
            <a:off x="4924884" y="6170486"/>
            <a:ext cx="1450118" cy="234766"/>
          </a:xfrm>
          <a:custGeom>
            <a:avLst/>
            <a:gdLst/>
            <a:ahLst/>
            <a:cxnLst/>
            <a:rect l="l" t="t" r="r" b="b"/>
            <a:pathLst>
              <a:path w="1450118" h="234766">
                <a:moveTo>
                  <a:pt x="0" y="0"/>
                </a:moveTo>
                <a:lnTo>
                  <a:pt x="1450118" y="0"/>
                </a:lnTo>
                <a:lnTo>
                  <a:pt x="1450118" y="234767"/>
                </a:lnTo>
                <a:lnTo>
                  <a:pt x="0" y="234767"/>
                </a:lnTo>
                <a:lnTo>
                  <a:pt x="0" y="0"/>
                </a:lnTo>
                <a:close/>
              </a:path>
            </a:pathLst>
          </a:custGeom>
          <a:blipFill>
            <a:blip r:embed="rId4">
              <a:extLst>
                <a:ext uri="{96DAC541-7B7A-43D3-8B79-37D633B846F1}">
                  <asvg:svgBlip xmlns:asvg="http://schemas.microsoft.com/office/drawing/2016/SVG/main" r:embed="rId5"/>
                </a:ext>
              </a:extLst>
            </a:blip>
            <a:stretch>
              <a:fillRect t="-258842" b="-258842"/>
            </a:stretch>
          </a:blipFill>
        </p:spPr>
      </p:sp>
      <p:grpSp>
        <p:nvGrpSpPr>
          <p:cNvPr id="9" name="Group 9"/>
          <p:cNvGrpSpPr/>
          <p:nvPr/>
        </p:nvGrpSpPr>
        <p:grpSpPr>
          <a:xfrm>
            <a:off x="6206777" y="6124162"/>
            <a:ext cx="4221040" cy="459518"/>
            <a:chOff x="0" y="0"/>
            <a:chExt cx="5628053" cy="612690"/>
          </a:xfrm>
        </p:grpSpPr>
        <p:sp>
          <p:nvSpPr>
            <p:cNvPr id="10" name="TextBox 10"/>
            <p:cNvSpPr txBox="1"/>
            <p:nvPr/>
          </p:nvSpPr>
          <p:spPr>
            <a:xfrm>
              <a:off x="0" y="-28575"/>
              <a:ext cx="2648801" cy="641265"/>
            </a:xfrm>
            <a:prstGeom prst="rect">
              <a:avLst/>
            </a:prstGeom>
          </p:spPr>
          <p:txBody>
            <a:bodyPr lIns="0" tIns="0" rIns="0" bIns="0" rtlCol="0" anchor="t">
              <a:spAutoFit/>
            </a:bodyPr>
            <a:lstStyle/>
            <a:p>
              <a:pPr>
                <a:lnSpc>
                  <a:spcPts val="1972"/>
                </a:lnSpc>
              </a:pPr>
              <a:endParaRPr/>
            </a:p>
            <a:p>
              <a:pPr>
                <a:lnSpc>
                  <a:spcPts val="1972"/>
                </a:lnSpc>
              </a:pPr>
              <a:endParaRPr/>
            </a:p>
          </p:txBody>
        </p:sp>
        <p:sp>
          <p:nvSpPr>
            <p:cNvPr id="11" name="TextBox 11"/>
            <p:cNvSpPr txBox="1"/>
            <p:nvPr/>
          </p:nvSpPr>
          <p:spPr>
            <a:xfrm>
              <a:off x="3694570" y="147071"/>
              <a:ext cx="1933483" cy="311065"/>
            </a:xfrm>
            <a:prstGeom prst="rect">
              <a:avLst/>
            </a:prstGeom>
          </p:spPr>
          <p:txBody>
            <a:bodyPr lIns="0" tIns="0" rIns="0" bIns="0" rtlCol="0" anchor="t">
              <a:spAutoFit/>
            </a:bodyPr>
            <a:lstStyle/>
            <a:p>
              <a:pPr>
                <a:lnSpc>
                  <a:spcPts val="1972"/>
                </a:lnSpc>
              </a:pPr>
              <a:endParaRPr/>
            </a:p>
          </p:txBody>
        </p:sp>
      </p:grpSp>
      <p:grpSp>
        <p:nvGrpSpPr>
          <p:cNvPr id="12" name="Group 12"/>
          <p:cNvGrpSpPr/>
          <p:nvPr/>
        </p:nvGrpSpPr>
        <p:grpSpPr>
          <a:xfrm>
            <a:off x="6070172" y="6058111"/>
            <a:ext cx="7569121" cy="459518"/>
            <a:chOff x="0" y="0"/>
            <a:chExt cx="10092162" cy="612690"/>
          </a:xfrm>
        </p:grpSpPr>
        <p:sp>
          <p:nvSpPr>
            <p:cNvPr id="13" name="TextBox 13"/>
            <p:cNvSpPr txBox="1"/>
            <p:nvPr/>
          </p:nvSpPr>
          <p:spPr>
            <a:xfrm>
              <a:off x="0" y="-28575"/>
              <a:ext cx="4749800" cy="641265"/>
            </a:xfrm>
            <a:prstGeom prst="rect">
              <a:avLst/>
            </a:prstGeom>
          </p:spPr>
          <p:txBody>
            <a:bodyPr lIns="0" tIns="0" rIns="0" bIns="0" rtlCol="0" anchor="t">
              <a:spAutoFit/>
            </a:bodyPr>
            <a:lstStyle/>
            <a:p>
              <a:pPr>
                <a:lnSpc>
                  <a:spcPts val="1972"/>
                </a:lnSpc>
              </a:pPr>
              <a:endParaRPr/>
            </a:p>
            <a:p>
              <a:pPr>
                <a:lnSpc>
                  <a:spcPts val="1972"/>
                </a:lnSpc>
              </a:pPr>
              <a:r>
                <a:rPr lang="en-US" sz="1408" spc="154">
                  <a:solidFill>
                    <a:srgbClr val="FFFFFF"/>
                  </a:solidFill>
                  <a:latin typeface="Montserrat Light"/>
                </a:rPr>
                <a:t>JUNI 2023</a:t>
              </a:r>
            </a:p>
          </p:txBody>
        </p:sp>
        <p:sp>
          <p:nvSpPr>
            <p:cNvPr id="14" name="TextBox 14"/>
            <p:cNvSpPr txBox="1"/>
            <p:nvPr/>
          </p:nvSpPr>
          <p:spPr>
            <a:xfrm>
              <a:off x="6625062" y="147071"/>
              <a:ext cx="3467100" cy="311065"/>
            </a:xfrm>
            <a:prstGeom prst="rect">
              <a:avLst/>
            </a:prstGeom>
          </p:spPr>
          <p:txBody>
            <a:bodyPr lIns="0" tIns="0" rIns="0" bIns="0" rtlCol="0" anchor="t">
              <a:spAutoFit/>
            </a:bodyPr>
            <a:lstStyle/>
            <a:p>
              <a:pPr>
                <a:lnSpc>
                  <a:spcPts val="1972"/>
                </a:lnSpc>
              </a:pPr>
              <a:endParaRPr/>
            </a:p>
          </p:txBody>
        </p:sp>
      </p:grpSp>
      <p:sp>
        <p:nvSpPr>
          <p:cNvPr id="15" name="Freeform 15"/>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6"/>
            <a:stretch>
              <a:fillRect/>
            </a:stretch>
          </a:blipFill>
        </p:spPr>
      </p:sp>
      <p:sp>
        <p:nvSpPr>
          <p:cNvPr id="16" name="Freeform 16"/>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7">
              <a:extLst>
                <a:ext uri="{96DAC541-7B7A-43D3-8B79-37D633B846F1}">
                  <asvg:svgBlip xmlns:asvg="http://schemas.microsoft.com/office/drawing/2016/SVG/main" r:embed="rId8"/>
                </a:ext>
              </a:extLst>
            </a:blip>
            <a:stretch>
              <a:fillRect t="-13271243" b="-13271243"/>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3">
              <a:extLst>
                <a:ext uri="{96DAC541-7B7A-43D3-8B79-37D633B846F1}">
                  <asvg:svgBlip xmlns:asvg="http://schemas.microsoft.com/office/drawing/2016/SVG/main" r:embed="rId4"/>
                </a:ext>
              </a:extLst>
            </a:blip>
            <a:stretch>
              <a:fillRect t="-13271243" b="-13271243"/>
            </a:stretch>
          </a:blipFill>
        </p:spPr>
      </p:sp>
      <p:grpSp>
        <p:nvGrpSpPr>
          <p:cNvPr id="3" name="Group 3"/>
          <p:cNvGrpSpPr/>
          <p:nvPr/>
        </p:nvGrpSpPr>
        <p:grpSpPr>
          <a:xfrm>
            <a:off x="792145" y="2023080"/>
            <a:ext cx="8849418" cy="1491583"/>
            <a:chOff x="0" y="0"/>
            <a:chExt cx="11799225" cy="1988777"/>
          </a:xfrm>
        </p:grpSpPr>
        <p:sp>
          <p:nvSpPr>
            <p:cNvPr id="4" name="TextBox 4"/>
            <p:cNvSpPr txBox="1"/>
            <p:nvPr/>
          </p:nvSpPr>
          <p:spPr>
            <a:xfrm>
              <a:off x="30352" y="19050"/>
              <a:ext cx="11727286" cy="94869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RUIMTE VOOR DE RIVIER</a:t>
              </a:r>
            </a:p>
          </p:txBody>
        </p:sp>
        <p:sp>
          <p:nvSpPr>
            <p:cNvPr id="5" name="TextBox 5"/>
            <p:cNvSpPr txBox="1"/>
            <p:nvPr/>
          </p:nvSpPr>
          <p:spPr>
            <a:xfrm>
              <a:off x="0" y="1173818"/>
              <a:ext cx="11799225" cy="814959"/>
            </a:xfrm>
            <a:prstGeom prst="rect">
              <a:avLst/>
            </a:prstGeom>
          </p:spPr>
          <p:txBody>
            <a:bodyPr lIns="0" tIns="0" rIns="0" bIns="0" rtlCol="0" anchor="t">
              <a:spAutoFit/>
            </a:bodyPr>
            <a:lstStyle/>
            <a:p>
              <a:pPr>
                <a:lnSpc>
                  <a:spcPts val="2535"/>
                </a:lnSpc>
              </a:pPr>
              <a:endParaRPr/>
            </a:p>
            <a:p>
              <a:pPr>
                <a:lnSpc>
                  <a:spcPts val="2535"/>
                </a:lnSpc>
              </a:pPr>
              <a:endParaRPr/>
            </a:p>
          </p:txBody>
        </p:sp>
      </p:grpSp>
      <p:sp>
        <p:nvSpPr>
          <p:cNvPr id="6" name="Freeform 6"/>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5"/>
            <a:stretch>
              <a:fillRect/>
            </a:stretch>
          </a:blipFill>
        </p:spPr>
      </p:sp>
      <p:sp>
        <p:nvSpPr>
          <p:cNvPr id="7" name="TextBox 7"/>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grpSp>
        <p:nvGrpSpPr>
          <p:cNvPr id="8" name="Group 8"/>
          <p:cNvGrpSpPr/>
          <p:nvPr/>
        </p:nvGrpSpPr>
        <p:grpSpPr>
          <a:xfrm>
            <a:off x="1074773" y="2351089"/>
            <a:ext cx="7604054" cy="4006183"/>
            <a:chOff x="0" y="0"/>
            <a:chExt cx="10138739" cy="5341577"/>
          </a:xfrm>
        </p:grpSpPr>
        <p:sp>
          <p:nvSpPr>
            <p:cNvPr id="9" name="TextBox 9"/>
            <p:cNvSpPr txBox="1"/>
            <p:nvPr/>
          </p:nvSpPr>
          <p:spPr>
            <a:xfrm>
              <a:off x="26081" y="19050"/>
              <a:ext cx="10076924" cy="948690"/>
            </a:xfrm>
            <a:prstGeom prst="rect">
              <a:avLst/>
            </a:prstGeom>
          </p:spPr>
          <p:txBody>
            <a:bodyPr lIns="0" tIns="0" rIns="0" bIns="0" rtlCol="0" anchor="t">
              <a:spAutoFit/>
            </a:bodyPr>
            <a:lstStyle/>
            <a:p>
              <a:pPr>
                <a:lnSpc>
                  <a:spcPts val="5519"/>
                </a:lnSpc>
              </a:pPr>
              <a:endParaRPr/>
            </a:p>
          </p:txBody>
        </p:sp>
        <p:sp>
          <p:nvSpPr>
            <p:cNvPr id="10" name="TextBox 10"/>
            <p:cNvSpPr txBox="1"/>
            <p:nvPr/>
          </p:nvSpPr>
          <p:spPr>
            <a:xfrm>
              <a:off x="0" y="1173818"/>
              <a:ext cx="10138739" cy="4167759"/>
            </a:xfrm>
            <a:prstGeom prst="rect">
              <a:avLst/>
            </a:prstGeom>
          </p:spPr>
          <p:txBody>
            <a:bodyPr lIns="0" tIns="0" rIns="0" bIns="0" rtlCol="0" anchor="t">
              <a:spAutoFit/>
            </a:bodyPr>
            <a:lstStyle/>
            <a:p>
              <a:pPr>
                <a:lnSpc>
                  <a:spcPts val="2535"/>
                </a:lnSpc>
              </a:pPr>
              <a:r>
                <a:rPr lang="en-US" sz="1811" spc="72">
                  <a:solidFill>
                    <a:srgbClr val="888888"/>
                  </a:solidFill>
                  <a:latin typeface="Montserrat Light"/>
                </a:rPr>
                <a:t>Onderzoeksaanpak</a:t>
              </a:r>
            </a:p>
            <a:p>
              <a:pPr marL="391049" lvl="1" indent="-195524">
                <a:lnSpc>
                  <a:spcPts val="2535"/>
                </a:lnSpc>
                <a:buFont typeface="Arial"/>
                <a:buChar char="•"/>
              </a:pPr>
              <a:r>
                <a:rPr lang="en-US" sz="1811" spc="72">
                  <a:solidFill>
                    <a:srgbClr val="888888"/>
                  </a:solidFill>
                  <a:latin typeface="Montserrat Light"/>
                </a:rPr>
                <a:t>Literatuurstudie</a:t>
              </a:r>
            </a:p>
            <a:p>
              <a:pPr marL="391049" lvl="1" indent="-195524">
                <a:lnSpc>
                  <a:spcPts val="2535"/>
                </a:lnSpc>
                <a:buFont typeface="Arial"/>
                <a:buChar char="•"/>
              </a:pPr>
              <a:r>
                <a:rPr lang="en-US" sz="1811" spc="72">
                  <a:solidFill>
                    <a:srgbClr val="888888"/>
                  </a:solidFill>
                  <a:latin typeface="Montserrat Light"/>
                </a:rPr>
                <a:t>Bezoek aan Museum Eiland in het Nationaal Park de Biesbosch</a:t>
              </a:r>
            </a:p>
            <a:p>
              <a:pPr marL="391049" lvl="1" indent="-195524">
                <a:lnSpc>
                  <a:spcPts val="2535"/>
                </a:lnSpc>
                <a:buFont typeface="Arial"/>
                <a:buChar char="•"/>
              </a:pPr>
              <a:r>
                <a:rPr lang="en-US" sz="1811" spc="72">
                  <a:solidFill>
                    <a:srgbClr val="888888"/>
                  </a:solidFill>
                  <a:latin typeface="Montserrat Light"/>
                </a:rPr>
                <a:t>Interviews met betrokkenen</a:t>
              </a: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3">
              <a:extLst>
                <a:ext uri="{96DAC541-7B7A-43D3-8B79-37D633B846F1}">
                  <asvg:svgBlip xmlns:asvg="http://schemas.microsoft.com/office/drawing/2016/SVG/main" r:embed="rId4"/>
                </a:ext>
              </a:extLst>
            </a:blip>
            <a:stretch>
              <a:fillRect t="-13271243" b="-13271243"/>
            </a:stretch>
          </a:blipFill>
        </p:spPr>
      </p:sp>
      <p:grpSp>
        <p:nvGrpSpPr>
          <p:cNvPr id="3" name="Group 3"/>
          <p:cNvGrpSpPr/>
          <p:nvPr/>
        </p:nvGrpSpPr>
        <p:grpSpPr>
          <a:xfrm>
            <a:off x="792145" y="2023080"/>
            <a:ext cx="8849418" cy="1491583"/>
            <a:chOff x="0" y="0"/>
            <a:chExt cx="11799225" cy="1988777"/>
          </a:xfrm>
        </p:grpSpPr>
        <p:sp>
          <p:nvSpPr>
            <p:cNvPr id="4" name="TextBox 4"/>
            <p:cNvSpPr txBox="1"/>
            <p:nvPr/>
          </p:nvSpPr>
          <p:spPr>
            <a:xfrm>
              <a:off x="30352" y="19050"/>
              <a:ext cx="11727286" cy="94869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RUIMTE VOOR DE RIVIER</a:t>
              </a:r>
            </a:p>
          </p:txBody>
        </p:sp>
        <p:sp>
          <p:nvSpPr>
            <p:cNvPr id="5" name="TextBox 5"/>
            <p:cNvSpPr txBox="1"/>
            <p:nvPr/>
          </p:nvSpPr>
          <p:spPr>
            <a:xfrm>
              <a:off x="0" y="1173818"/>
              <a:ext cx="11799225" cy="814959"/>
            </a:xfrm>
            <a:prstGeom prst="rect">
              <a:avLst/>
            </a:prstGeom>
          </p:spPr>
          <p:txBody>
            <a:bodyPr lIns="0" tIns="0" rIns="0" bIns="0" rtlCol="0" anchor="t">
              <a:spAutoFit/>
            </a:bodyPr>
            <a:lstStyle/>
            <a:p>
              <a:pPr>
                <a:lnSpc>
                  <a:spcPts val="2535"/>
                </a:lnSpc>
              </a:pPr>
              <a:endParaRPr/>
            </a:p>
            <a:p>
              <a:pPr>
                <a:lnSpc>
                  <a:spcPts val="2535"/>
                </a:lnSpc>
              </a:pPr>
              <a:endParaRPr/>
            </a:p>
          </p:txBody>
        </p:sp>
      </p:grpSp>
      <p:sp>
        <p:nvSpPr>
          <p:cNvPr id="6" name="Freeform 6"/>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5"/>
            <a:stretch>
              <a:fillRect/>
            </a:stretch>
          </a:blipFill>
        </p:spPr>
      </p:sp>
      <p:sp>
        <p:nvSpPr>
          <p:cNvPr id="7" name="TextBox 7"/>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grpSp>
        <p:nvGrpSpPr>
          <p:cNvPr id="8" name="Group 8"/>
          <p:cNvGrpSpPr/>
          <p:nvPr/>
        </p:nvGrpSpPr>
        <p:grpSpPr>
          <a:xfrm>
            <a:off x="1074773" y="2351089"/>
            <a:ext cx="7604054" cy="5692108"/>
            <a:chOff x="0" y="0"/>
            <a:chExt cx="10138739" cy="7589477"/>
          </a:xfrm>
        </p:grpSpPr>
        <p:sp>
          <p:nvSpPr>
            <p:cNvPr id="9" name="TextBox 9"/>
            <p:cNvSpPr txBox="1"/>
            <p:nvPr/>
          </p:nvSpPr>
          <p:spPr>
            <a:xfrm>
              <a:off x="26081" y="19050"/>
              <a:ext cx="10076924" cy="948690"/>
            </a:xfrm>
            <a:prstGeom prst="rect">
              <a:avLst/>
            </a:prstGeom>
          </p:spPr>
          <p:txBody>
            <a:bodyPr lIns="0" tIns="0" rIns="0" bIns="0" rtlCol="0" anchor="t">
              <a:spAutoFit/>
            </a:bodyPr>
            <a:lstStyle/>
            <a:p>
              <a:pPr>
                <a:lnSpc>
                  <a:spcPts val="5519"/>
                </a:lnSpc>
              </a:pPr>
              <a:endParaRPr/>
            </a:p>
          </p:txBody>
        </p:sp>
        <p:sp>
          <p:nvSpPr>
            <p:cNvPr id="10" name="TextBox 10"/>
            <p:cNvSpPr txBox="1"/>
            <p:nvPr/>
          </p:nvSpPr>
          <p:spPr>
            <a:xfrm>
              <a:off x="0" y="1173818"/>
              <a:ext cx="10138739" cy="6415659"/>
            </a:xfrm>
            <a:prstGeom prst="rect">
              <a:avLst/>
            </a:prstGeom>
          </p:spPr>
          <p:txBody>
            <a:bodyPr lIns="0" tIns="0" rIns="0" bIns="0" rtlCol="0" anchor="t">
              <a:spAutoFit/>
            </a:bodyPr>
            <a:lstStyle/>
            <a:p>
              <a:pPr algn="ctr">
                <a:lnSpc>
                  <a:spcPts val="2535"/>
                </a:lnSpc>
              </a:pPr>
              <a:r>
                <a:rPr lang="en-US" sz="1811" spc="72">
                  <a:solidFill>
                    <a:srgbClr val="888888"/>
                  </a:solidFill>
                  <a:latin typeface="Montserrat Light Italics"/>
                </a:rPr>
                <a:t>“De omgevingsmanager was een betrouwbaar persoon van begin tot eind"</a:t>
              </a:r>
            </a:p>
            <a:p>
              <a:pPr algn="ctr">
                <a:lnSpc>
                  <a:spcPts val="2535"/>
                </a:lnSpc>
              </a:pPr>
              <a:endParaRPr lang="en-US" sz="1811" spc="72">
                <a:solidFill>
                  <a:srgbClr val="888888"/>
                </a:solidFill>
                <a:latin typeface="Montserrat Light Italics"/>
              </a:endParaRPr>
            </a:p>
            <a:p>
              <a:pPr algn="ctr">
                <a:lnSpc>
                  <a:spcPts val="2535"/>
                </a:lnSpc>
              </a:pPr>
              <a:r>
                <a:rPr lang="en-US" sz="1811" spc="72">
                  <a:solidFill>
                    <a:srgbClr val="888888"/>
                  </a:solidFill>
                  <a:latin typeface="Montserrat Light Italics"/>
                </a:rPr>
                <a:t>"Soms had hij natuurlijk ook een vervelende boodschap. Dan waren we ook echt niet blij. Maar, ik wist altijd dat hij zijn best had gedaan voor ons, en ook onze belangen had verdedigd. Daardoor was het dan ook gewoon goed en konden we ons erbij neerleggen. Wij voelde ons serieus genomen en gerespecteerd, dat zorgde voor vertrouwen.” (Respondent X)</a:t>
              </a:r>
            </a:p>
            <a:p>
              <a:pPr>
                <a:lnSpc>
                  <a:spcPts val="2535"/>
                </a:lnSpc>
              </a:pPr>
              <a:endParaRPr lang="en-US" sz="1811" spc="72">
                <a:solidFill>
                  <a:srgbClr val="888888"/>
                </a:solidFill>
                <a:latin typeface="Montserrat Light Italics"/>
              </a:endParaRPr>
            </a:p>
            <a:p>
              <a:pPr>
                <a:lnSpc>
                  <a:spcPts val="2535"/>
                </a:lnSpc>
              </a:pPr>
              <a:endParaRPr lang="en-US" sz="1811" spc="72">
                <a:solidFill>
                  <a:srgbClr val="888888"/>
                </a:solidFill>
                <a:latin typeface="Montserrat Light Italics"/>
              </a:endParaRPr>
            </a:p>
            <a:p>
              <a:pPr>
                <a:lnSpc>
                  <a:spcPts val="2535"/>
                </a:lnSpc>
              </a:pPr>
              <a:endParaRPr lang="en-US" sz="1811" spc="72">
                <a:solidFill>
                  <a:srgbClr val="888888"/>
                </a:solidFill>
                <a:latin typeface="Montserrat Light Italics"/>
              </a:endParaRPr>
            </a:p>
            <a:p>
              <a:pPr>
                <a:lnSpc>
                  <a:spcPts val="2535"/>
                </a:lnSpc>
              </a:pPr>
              <a:endParaRPr lang="en-US" sz="1811" spc="72">
                <a:solidFill>
                  <a:srgbClr val="888888"/>
                </a:solidFill>
                <a:latin typeface="Montserrat Light Italics"/>
              </a:endParaRPr>
            </a:p>
            <a:p>
              <a:pPr>
                <a:lnSpc>
                  <a:spcPts val="2535"/>
                </a:lnSpc>
              </a:pPr>
              <a:endParaRPr lang="en-US" sz="1811" spc="72">
                <a:solidFill>
                  <a:srgbClr val="888888"/>
                </a:solidFill>
                <a:latin typeface="Montserrat Light Italic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3">
              <a:extLst>
                <a:ext uri="{96DAC541-7B7A-43D3-8B79-37D633B846F1}">
                  <asvg:svgBlip xmlns:asvg="http://schemas.microsoft.com/office/drawing/2016/SVG/main" r:embed="rId4"/>
                </a:ext>
              </a:extLst>
            </a:blip>
            <a:stretch>
              <a:fillRect t="-13271243" b="-13271243"/>
            </a:stretch>
          </a:blipFill>
        </p:spPr>
      </p:sp>
      <p:grpSp>
        <p:nvGrpSpPr>
          <p:cNvPr id="3" name="Group 3"/>
          <p:cNvGrpSpPr/>
          <p:nvPr/>
        </p:nvGrpSpPr>
        <p:grpSpPr>
          <a:xfrm>
            <a:off x="731520" y="2023080"/>
            <a:ext cx="8707780" cy="2011915"/>
            <a:chOff x="0" y="0"/>
            <a:chExt cx="11610373" cy="2682553"/>
          </a:xfrm>
        </p:grpSpPr>
        <p:sp>
          <p:nvSpPr>
            <p:cNvPr id="4" name="TextBox 4"/>
            <p:cNvSpPr txBox="1"/>
            <p:nvPr/>
          </p:nvSpPr>
          <p:spPr>
            <a:xfrm>
              <a:off x="29866" y="19050"/>
              <a:ext cx="11539586" cy="1642466"/>
            </a:xfrm>
            <a:prstGeom prst="rect">
              <a:avLst/>
            </a:prstGeom>
          </p:spPr>
          <p:txBody>
            <a:bodyPr lIns="0" tIns="0" rIns="0" bIns="0" rtlCol="0" anchor="t">
              <a:spAutoFit/>
            </a:bodyPr>
            <a:lstStyle/>
            <a:p>
              <a:pPr algn="ctr">
                <a:lnSpc>
                  <a:spcPts val="4825"/>
                </a:lnSpc>
              </a:pPr>
              <a:r>
                <a:rPr lang="en-US" sz="4200" spc="294">
                  <a:solidFill>
                    <a:srgbClr val="F78C37"/>
                  </a:solidFill>
                  <a:latin typeface="Montserrat Classic Bold"/>
                </a:rPr>
                <a:t>RUIMTE VOOR DE RIVIER</a:t>
              </a:r>
            </a:p>
            <a:p>
              <a:pPr algn="ctr">
                <a:lnSpc>
                  <a:spcPts val="4829"/>
                </a:lnSpc>
              </a:pPr>
              <a:r>
                <a:rPr lang="en-US" sz="4200" spc="294">
                  <a:solidFill>
                    <a:srgbClr val="F78C37"/>
                  </a:solidFill>
                  <a:latin typeface="Montserrat Classic Bold"/>
                </a:rPr>
                <a:t>LESSONS LEARNED</a:t>
              </a:r>
            </a:p>
          </p:txBody>
        </p:sp>
        <p:sp>
          <p:nvSpPr>
            <p:cNvPr id="5" name="TextBox 5"/>
            <p:cNvSpPr txBox="1"/>
            <p:nvPr/>
          </p:nvSpPr>
          <p:spPr>
            <a:xfrm>
              <a:off x="0" y="1867594"/>
              <a:ext cx="11610373" cy="814959"/>
            </a:xfrm>
            <a:prstGeom prst="rect">
              <a:avLst/>
            </a:prstGeom>
          </p:spPr>
          <p:txBody>
            <a:bodyPr lIns="0" tIns="0" rIns="0" bIns="0" rtlCol="0" anchor="t">
              <a:spAutoFit/>
            </a:bodyPr>
            <a:lstStyle/>
            <a:p>
              <a:pPr>
                <a:lnSpc>
                  <a:spcPts val="2535"/>
                </a:lnSpc>
              </a:pPr>
              <a:endParaRPr/>
            </a:p>
            <a:p>
              <a:pPr>
                <a:lnSpc>
                  <a:spcPts val="2535"/>
                </a:lnSpc>
              </a:pPr>
              <a:endParaRPr/>
            </a:p>
          </p:txBody>
        </p:sp>
      </p:grpSp>
      <p:sp>
        <p:nvSpPr>
          <p:cNvPr id="6" name="Freeform 6"/>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5"/>
            <a:stretch>
              <a:fillRect/>
            </a:stretch>
          </a:blipFill>
        </p:spPr>
      </p:sp>
      <p:sp>
        <p:nvSpPr>
          <p:cNvPr id="7" name="Freeform 7"/>
          <p:cNvSpPr/>
          <p:nvPr/>
        </p:nvSpPr>
        <p:spPr>
          <a:xfrm>
            <a:off x="2916813" y="3970396"/>
            <a:ext cx="1582125" cy="1582125"/>
          </a:xfrm>
          <a:custGeom>
            <a:avLst/>
            <a:gdLst/>
            <a:ahLst/>
            <a:cxnLst/>
            <a:rect l="l" t="t" r="r" b="b"/>
            <a:pathLst>
              <a:path w="1582125" h="1582125">
                <a:moveTo>
                  <a:pt x="0" y="0"/>
                </a:moveTo>
                <a:lnTo>
                  <a:pt x="1582124" y="0"/>
                </a:lnTo>
                <a:lnTo>
                  <a:pt x="1582124" y="1582124"/>
                </a:lnTo>
                <a:lnTo>
                  <a:pt x="0" y="15821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5361169" y="3958109"/>
            <a:ext cx="1574172" cy="1558430"/>
          </a:xfrm>
          <a:custGeom>
            <a:avLst/>
            <a:gdLst/>
            <a:ahLst/>
            <a:cxnLst/>
            <a:rect l="l" t="t" r="r" b="b"/>
            <a:pathLst>
              <a:path w="1574172" h="1558430">
                <a:moveTo>
                  <a:pt x="0" y="0"/>
                </a:moveTo>
                <a:lnTo>
                  <a:pt x="1574172" y="0"/>
                </a:lnTo>
                <a:lnTo>
                  <a:pt x="1574172" y="1558430"/>
                </a:lnTo>
                <a:lnTo>
                  <a:pt x="0" y="15584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541351" y="3958109"/>
            <a:ext cx="1594411" cy="1594411"/>
          </a:xfrm>
          <a:custGeom>
            <a:avLst/>
            <a:gdLst/>
            <a:ahLst/>
            <a:cxnLst/>
            <a:rect l="l" t="t" r="r" b="b"/>
            <a:pathLst>
              <a:path w="1594411" h="1594411">
                <a:moveTo>
                  <a:pt x="0" y="0"/>
                </a:moveTo>
                <a:lnTo>
                  <a:pt x="1594412" y="0"/>
                </a:lnTo>
                <a:lnTo>
                  <a:pt x="1594412" y="1594411"/>
                </a:lnTo>
                <a:lnTo>
                  <a:pt x="0" y="15944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7659241" y="4022631"/>
            <a:ext cx="1474894" cy="1493908"/>
          </a:xfrm>
          <a:custGeom>
            <a:avLst/>
            <a:gdLst/>
            <a:ahLst/>
            <a:cxnLst/>
            <a:rect l="l" t="t" r="r" b="b"/>
            <a:pathLst>
              <a:path w="1474894" h="1493908">
                <a:moveTo>
                  <a:pt x="0" y="0"/>
                </a:moveTo>
                <a:lnTo>
                  <a:pt x="1474894" y="0"/>
                </a:lnTo>
                <a:lnTo>
                  <a:pt x="1474894" y="1493908"/>
                </a:lnTo>
                <a:lnTo>
                  <a:pt x="0" y="149390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TextBox 11"/>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
        <p:nvSpPr>
          <p:cNvPr id="12" name="TextBox 12"/>
          <p:cNvSpPr txBox="1"/>
          <p:nvPr/>
        </p:nvSpPr>
        <p:spPr>
          <a:xfrm>
            <a:off x="746063" y="5945604"/>
            <a:ext cx="1184989" cy="790217"/>
          </a:xfrm>
          <a:prstGeom prst="rect">
            <a:avLst/>
          </a:prstGeom>
        </p:spPr>
        <p:txBody>
          <a:bodyPr lIns="0" tIns="0" rIns="0" bIns="0" rtlCol="0" anchor="t">
            <a:spAutoFit/>
          </a:bodyPr>
          <a:lstStyle/>
          <a:p>
            <a:pPr algn="ctr">
              <a:lnSpc>
                <a:spcPts val="2076"/>
              </a:lnSpc>
            </a:pPr>
            <a:r>
              <a:rPr lang="en-US" sz="1483">
                <a:solidFill>
                  <a:srgbClr val="000000"/>
                </a:solidFill>
                <a:latin typeface="Montserrat Light"/>
              </a:rPr>
              <a:t>Omgevingsmanager als policybroker</a:t>
            </a:r>
          </a:p>
        </p:txBody>
      </p:sp>
      <p:sp>
        <p:nvSpPr>
          <p:cNvPr id="13" name="TextBox 13"/>
          <p:cNvSpPr txBox="1"/>
          <p:nvPr/>
        </p:nvSpPr>
        <p:spPr>
          <a:xfrm>
            <a:off x="3105856" y="5945604"/>
            <a:ext cx="1184989" cy="526955"/>
          </a:xfrm>
          <a:prstGeom prst="rect">
            <a:avLst/>
          </a:prstGeom>
        </p:spPr>
        <p:txBody>
          <a:bodyPr lIns="0" tIns="0" rIns="0" bIns="0" rtlCol="0" anchor="t">
            <a:spAutoFit/>
          </a:bodyPr>
          <a:lstStyle/>
          <a:p>
            <a:pPr algn="ctr">
              <a:lnSpc>
                <a:spcPts val="2076"/>
              </a:lnSpc>
            </a:pPr>
            <a:r>
              <a:rPr lang="en-US" sz="1483">
                <a:solidFill>
                  <a:srgbClr val="000000"/>
                </a:solidFill>
                <a:latin typeface="Montserrat Light"/>
              </a:rPr>
              <a:t>Continuïteit en stabiliteit</a:t>
            </a:r>
          </a:p>
        </p:txBody>
      </p:sp>
      <p:sp>
        <p:nvSpPr>
          <p:cNvPr id="14" name="TextBox 14"/>
          <p:cNvSpPr txBox="1"/>
          <p:nvPr/>
        </p:nvSpPr>
        <p:spPr>
          <a:xfrm>
            <a:off x="5555761" y="5945604"/>
            <a:ext cx="1269266" cy="526955"/>
          </a:xfrm>
          <a:prstGeom prst="rect">
            <a:avLst/>
          </a:prstGeom>
        </p:spPr>
        <p:txBody>
          <a:bodyPr lIns="0" tIns="0" rIns="0" bIns="0" rtlCol="0" anchor="t">
            <a:spAutoFit/>
          </a:bodyPr>
          <a:lstStyle/>
          <a:p>
            <a:pPr algn="ctr">
              <a:lnSpc>
                <a:spcPts val="2076"/>
              </a:lnSpc>
            </a:pPr>
            <a:r>
              <a:rPr lang="en-US" sz="1483">
                <a:solidFill>
                  <a:srgbClr val="000000"/>
                </a:solidFill>
                <a:latin typeface="Montserrat Light"/>
              </a:rPr>
              <a:t>Eerlijkheid en transparantie</a:t>
            </a:r>
          </a:p>
        </p:txBody>
      </p:sp>
      <p:sp>
        <p:nvSpPr>
          <p:cNvPr id="15" name="TextBox 15"/>
          <p:cNvSpPr txBox="1"/>
          <p:nvPr/>
        </p:nvSpPr>
        <p:spPr>
          <a:xfrm>
            <a:off x="7665823" y="5945604"/>
            <a:ext cx="1468312" cy="526955"/>
          </a:xfrm>
          <a:prstGeom prst="rect">
            <a:avLst/>
          </a:prstGeom>
        </p:spPr>
        <p:txBody>
          <a:bodyPr lIns="0" tIns="0" rIns="0" bIns="0" rtlCol="0" anchor="t">
            <a:spAutoFit/>
          </a:bodyPr>
          <a:lstStyle/>
          <a:p>
            <a:pPr algn="ctr">
              <a:lnSpc>
                <a:spcPts val="2076"/>
              </a:lnSpc>
            </a:pPr>
            <a:r>
              <a:rPr lang="en-US" sz="1483">
                <a:solidFill>
                  <a:srgbClr val="000000"/>
                </a:solidFill>
                <a:latin typeface="Montserrat Light"/>
              </a:rPr>
              <a:t>Communicatie en verbinding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3">
              <a:extLst>
                <a:ext uri="{96DAC541-7B7A-43D3-8B79-37D633B846F1}">
                  <asvg:svgBlip xmlns:asvg="http://schemas.microsoft.com/office/drawing/2016/SVG/main" r:embed="rId4"/>
                </a:ext>
              </a:extLst>
            </a:blip>
            <a:stretch>
              <a:fillRect t="-13271243" b="-13271243"/>
            </a:stretch>
          </a:blipFill>
        </p:spPr>
      </p:sp>
      <p:grpSp>
        <p:nvGrpSpPr>
          <p:cNvPr id="3" name="Group 3"/>
          <p:cNvGrpSpPr/>
          <p:nvPr/>
        </p:nvGrpSpPr>
        <p:grpSpPr>
          <a:xfrm>
            <a:off x="731520" y="2023080"/>
            <a:ext cx="8707780" cy="3385153"/>
            <a:chOff x="0" y="0"/>
            <a:chExt cx="11610373" cy="4513537"/>
          </a:xfrm>
        </p:grpSpPr>
        <p:sp>
          <p:nvSpPr>
            <p:cNvPr id="4" name="TextBox 4"/>
            <p:cNvSpPr txBox="1"/>
            <p:nvPr/>
          </p:nvSpPr>
          <p:spPr>
            <a:xfrm>
              <a:off x="29866" y="19050"/>
              <a:ext cx="11539586" cy="94869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BRAINPORT EINDHOVEN</a:t>
              </a:r>
            </a:p>
          </p:txBody>
        </p:sp>
        <p:sp>
          <p:nvSpPr>
            <p:cNvPr id="5" name="TextBox 5"/>
            <p:cNvSpPr txBox="1"/>
            <p:nvPr/>
          </p:nvSpPr>
          <p:spPr>
            <a:xfrm>
              <a:off x="0" y="1173818"/>
              <a:ext cx="11610373" cy="3339719"/>
            </a:xfrm>
            <a:prstGeom prst="rect">
              <a:avLst/>
            </a:prstGeom>
          </p:spPr>
          <p:txBody>
            <a:bodyPr lIns="0" tIns="0" rIns="0" bIns="0" rtlCol="0" anchor="t">
              <a:spAutoFit/>
            </a:bodyPr>
            <a:lstStyle/>
            <a:p>
              <a:pPr>
                <a:lnSpc>
                  <a:spcPts val="2535"/>
                </a:lnSpc>
              </a:pPr>
              <a:endParaRPr/>
            </a:p>
            <a:p>
              <a:pPr marL="391049" lvl="1" indent="-195524">
                <a:lnSpc>
                  <a:spcPts val="2535"/>
                </a:lnSpc>
                <a:buFont typeface="Arial"/>
                <a:buChar char="•"/>
              </a:pPr>
              <a:r>
                <a:rPr lang="en-US" sz="1811" spc="72">
                  <a:solidFill>
                    <a:srgbClr val="888888"/>
                  </a:solidFill>
                  <a:latin typeface="Montserrat Light"/>
                </a:rPr>
                <a:t>Van steunregio tot 'slimste vierkante meter' ter wereld</a:t>
              </a:r>
            </a:p>
            <a:p>
              <a:pPr marL="391049" lvl="1" indent="-195524">
                <a:lnSpc>
                  <a:spcPts val="2535"/>
                </a:lnSpc>
                <a:buFont typeface="Arial"/>
                <a:buChar char="•"/>
              </a:pPr>
              <a:r>
                <a:rPr lang="en-US" sz="1811" spc="72">
                  <a:solidFill>
                    <a:srgbClr val="888888"/>
                  </a:solidFill>
                  <a:latin typeface="Montserrat Light"/>
                </a:rPr>
                <a:t>Regionaal samenwerkingsverband</a:t>
              </a:r>
            </a:p>
            <a:p>
              <a:pPr marL="391049" lvl="1" indent="-195524">
                <a:lnSpc>
                  <a:spcPts val="2535"/>
                </a:lnSpc>
                <a:buFont typeface="Arial"/>
                <a:buChar char="•"/>
              </a:pPr>
              <a:r>
                <a:rPr lang="en-US" sz="1811" spc="72">
                  <a:solidFill>
                    <a:srgbClr val="888888"/>
                  </a:solidFill>
                  <a:latin typeface="Montserrat Light"/>
                </a:rPr>
                <a:t>"</a:t>
              </a:r>
              <a:r>
                <a:rPr lang="en-US" sz="1811" spc="72">
                  <a:solidFill>
                    <a:srgbClr val="888888"/>
                  </a:solidFill>
                  <a:latin typeface="Montserrat Light Italics"/>
                </a:rPr>
                <a:t>Never waste a good crisis"</a:t>
              </a:r>
            </a:p>
            <a:p>
              <a:pPr>
                <a:lnSpc>
                  <a:spcPts val="2535"/>
                </a:lnSpc>
              </a:pPr>
              <a:endParaRPr lang="en-US" sz="1811" spc="72">
                <a:solidFill>
                  <a:srgbClr val="888888"/>
                </a:solidFill>
                <a:latin typeface="Montserrat Light Italics"/>
              </a:endParaRPr>
            </a:p>
            <a:p>
              <a:pPr>
                <a:lnSpc>
                  <a:spcPts val="2535"/>
                </a:lnSpc>
              </a:pPr>
              <a:endParaRPr lang="en-US" sz="1811" spc="72">
                <a:solidFill>
                  <a:srgbClr val="888888"/>
                </a:solidFill>
                <a:latin typeface="Montserrat Light Italics"/>
              </a:endParaRPr>
            </a:p>
            <a:p>
              <a:pPr>
                <a:lnSpc>
                  <a:spcPts val="2535"/>
                </a:lnSpc>
              </a:pPr>
              <a:endParaRPr lang="en-US" sz="1811" spc="72">
                <a:solidFill>
                  <a:srgbClr val="888888"/>
                </a:solidFill>
                <a:latin typeface="Montserrat Light Italics"/>
              </a:endParaRPr>
            </a:p>
            <a:p>
              <a:pPr>
                <a:lnSpc>
                  <a:spcPts val="2535"/>
                </a:lnSpc>
              </a:pPr>
              <a:endParaRPr lang="en-US" sz="1811" spc="72">
                <a:solidFill>
                  <a:srgbClr val="888888"/>
                </a:solidFill>
                <a:latin typeface="Montserrat Light Italics"/>
              </a:endParaRPr>
            </a:p>
          </p:txBody>
        </p:sp>
      </p:grpSp>
      <p:sp>
        <p:nvSpPr>
          <p:cNvPr id="6" name="Freeform 6"/>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5"/>
            <a:stretch>
              <a:fillRect/>
            </a:stretch>
          </a:blipFill>
        </p:spPr>
      </p:sp>
      <p:sp>
        <p:nvSpPr>
          <p:cNvPr id="7" name="TextBox 7"/>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3">
              <a:extLst>
                <a:ext uri="{96DAC541-7B7A-43D3-8B79-37D633B846F1}">
                  <asvg:svgBlip xmlns:asvg="http://schemas.microsoft.com/office/drawing/2016/SVG/main" r:embed="rId4"/>
                </a:ext>
              </a:extLst>
            </a:blip>
            <a:stretch>
              <a:fillRect t="-13271243" b="-13271243"/>
            </a:stretch>
          </a:blipFill>
        </p:spPr>
      </p:sp>
      <p:sp>
        <p:nvSpPr>
          <p:cNvPr id="3" name="Freeform 3"/>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5"/>
            <a:stretch>
              <a:fillRect/>
            </a:stretch>
          </a:blipFill>
        </p:spPr>
      </p:sp>
      <p:grpSp>
        <p:nvGrpSpPr>
          <p:cNvPr id="4" name="Group 4"/>
          <p:cNvGrpSpPr/>
          <p:nvPr/>
        </p:nvGrpSpPr>
        <p:grpSpPr>
          <a:xfrm>
            <a:off x="312880" y="3043470"/>
            <a:ext cx="2077141" cy="931628"/>
            <a:chOff x="0" y="0"/>
            <a:chExt cx="751988" cy="337277"/>
          </a:xfrm>
        </p:grpSpPr>
        <p:sp>
          <p:nvSpPr>
            <p:cNvPr id="5" name="Freeform 5"/>
            <p:cNvSpPr/>
            <p:nvPr/>
          </p:nvSpPr>
          <p:spPr>
            <a:xfrm>
              <a:off x="0" y="0"/>
              <a:ext cx="751988" cy="337277"/>
            </a:xfrm>
            <a:custGeom>
              <a:avLst/>
              <a:gdLst/>
              <a:ahLst/>
              <a:cxnLst/>
              <a:rect l="l" t="t" r="r" b="b"/>
              <a:pathLst>
                <a:path w="751988" h="337277">
                  <a:moveTo>
                    <a:pt x="134179" y="0"/>
                  </a:moveTo>
                  <a:lnTo>
                    <a:pt x="617809" y="0"/>
                  </a:lnTo>
                  <a:cubicBezTo>
                    <a:pt x="653395" y="0"/>
                    <a:pt x="687524" y="14137"/>
                    <a:pt x="712688" y="39300"/>
                  </a:cubicBezTo>
                  <a:cubicBezTo>
                    <a:pt x="737851" y="64464"/>
                    <a:pt x="751988" y="98593"/>
                    <a:pt x="751988" y="134179"/>
                  </a:cubicBezTo>
                  <a:lnTo>
                    <a:pt x="751988" y="203098"/>
                  </a:lnTo>
                  <a:cubicBezTo>
                    <a:pt x="751988" y="238685"/>
                    <a:pt x="737851" y="272814"/>
                    <a:pt x="712688" y="297977"/>
                  </a:cubicBezTo>
                  <a:cubicBezTo>
                    <a:pt x="687524" y="323141"/>
                    <a:pt x="653395" y="337277"/>
                    <a:pt x="617809" y="337277"/>
                  </a:cubicBezTo>
                  <a:lnTo>
                    <a:pt x="134179" y="337277"/>
                  </a:lnTo>
                  <a:cubicBezTo>
                    <a:pt x="98593" y="337277"/>
                    <a:pt x="64464" y="323141"/>
                    <a:pt x="39300" y="297977"/>
                  </a:cubicBezTo>
                  <a:cubicBezTo>
                    <a:pt x="14137" y="272814"/>
                    <a:pt x="0" y="238685"/>
                    <a:pt x="0" y="203098"/>
                  </a:cubicBezTo>
                  <a:lnTo>
                    <a:pt x="0" y="134179"/>
                  </a:lnTo>
                  <a:cubicBezTo>
                    <a:pt x="0" y="98593"/>
                    <a:pt x="14137" y="64464"/>
                    <a:pt x="39300" y="39300"/>
                  </a:cubicBezTo>
                  <a:cubicBezTo>
                    <a:pt x="64464" y="14137"/>
                    <a:pt x="98593" y="0"/>
                    <a:pt x="134179" y="0"/>
                  </a:cubicBezTo>
                  <a:close/>
                </a:path>
              </a:pathLst>
            </a:custGeom>
            <a:solidFill>
              <a:srgbClr val="F78C37"/>
            </a:solidFill>
            <a:ln w="47625">
              <a:solidFill>
                <a:srgbClr val="F78C37"/>
              </a:solidFill>
            </a:ln>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7" name="Group 7"/>
          <p:cNvGrpSpPr/>
          <p:nvPr/>
        </p:nvGrpSpPr>
        <p:grpSpPr>
          <a:xfrm>
            <a:off x="2650988" y="3043470"/>
            <a:ext cx="2077141" cy="931628"/>
            <a:chOff x="0" y="0"/>
            <a:chExt cx="751988" cy="337277"/>
          </a:xfrm>
        </p:grpSpPr>
        <p:sp>
          <p:nvSpPr>
            <p:cNvPr id="8" name="Freeform 8"/>
            <p:cNvSpPr/>
            <p:nvPr/>
          </p:nvSpPr>
          <p:spPr>
            <a:xfrm>
              <a:off x="0" y="0"/>
              <a:ext cx="751988" cy="337277"/>
            </a:xfrm>
            <a:custGeom>
              <a:avLst/>
              <a:gdLst/>
              <a:ahLst/>
              <a:cxnLst/>
              <a:rect l="l" t="t" r="r" b="b"/>
              <a:pathLst>
                <a:path w="751988" h="337277">
                  <a:moveTo>
                    <a:pt x="134179" y="0"/>
                  </a:moveTo>
                  <a:lnTo>
                    <a:pt x="617809" y="0"/>
                  </a:lnTo>
                  <a:cubicBezTo>
                    <a:pt x="653395" y="0"/>
                    <a:pt x="687524" y="14137"/>
                    <a:pt x="712688" y="39300"/>
                  </a:cubicBezTo>
                  <a:cubicBezTo>
                    <a:pt x="737851" y="64464"/>
                    <a:pt x="751988" y="98593"/>
                    <a:pt x="751988" y="134179"/>
                  </a:cubicBezTo>
                  <a:lnTo>
                    <a:pt x="751988" y="203098"/>
                  </a:lnTo>
                  <a:cubicBezTo>
                    <a:pt x="751988" y="238685"/>
                    <a:pt x="737851" y="272814"/>
                    <a:pt x="712688" y="297977"/>
                  </a:cubicBezTo>
                  <a:cubicBezTo>
                    <a:pt x="687524" y="323141"/>
                    <a:pt x="653395" y="337277"/>
                    <a:pt x="617809" y="337277"/>
                  </a:cubicBezTo>
                  <a:lnTo>
                    <a:pt x="134179" y="337277"/>
                  </a:lnTo>
                  <a:cubicBezTo>
                    <a:pt x="98593" y="337277"/>
                    <a:pt x="64464" y="323141"/>
                    <a:pt x="39300" y="297977"/>
                  </a:cubicBezTo>
                  <a:cubicBezTo>
                    <a:pt x="14137" y="272814"/>
                    <a:pt x="0" y="238685"/>
                    <a:pt x="0" y="203098"/>
                  </a:cubicBezTo>
                  <a:lnTo>
                    <a:pt x="0" y="134179"/>
                  </a:lnTo>
                  <a:cubicBezTo>
                    <a:pt x="0" y="98593"/>
                    <a:pt x="14137" y="64464"/>
                    <a:pt x="39300" y="39300"/>
                  </a:cubicBezTo>
                  <a:cubicBezTo>
                    <a:pt x="64464" y="14137"/>
                    <a:pt x="98593" y="0"/>
                    <a:pt x="134179" y="0"/>
                  </a:cubicBezTo>
                  <a:close/>
                </a:path>
              </a:pathLst>
            </a:custGeom>
            <a:solidFill>
              <a:srgbClr val="F78C37"/>
            </a:solidFill>
            <a:ln w="47625">
              <a:solidFill>
                <a:srgbClr val="F78C37"/>
              </a:solidFill>
            </a:ln>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10" name="Group 10"/>
          <p:cNvGrpSpPr/>
          <p:nvPr/>
        </p:nvGrpSpPr>
        <p:grpSpPr>
          <a:xfrm>
            <a:off x="4991228" y="3043470"/>
            <a:ext cx="2077141" cy="931628"/>
            <a:chOff x="0" y="0"/>
            <a:chExt cx="751988" cy="337277"/>
          </a:xfrm>
        </p:grpSpPr>
        <p:sp>
          <p:nvSpPr>
            <p:cNvPr id="11" name="Freeform 11"/>
            <p:cNvSpPr/>
            <p:nvPr/>
          </p:nvSpPr>
          <p:spPr>
            <a:xfrm>
              <a:off x="0" y="0"/>
              <a:ext cx="751988" cy="337277"/>
            </a:xfrm>
            <a:custGeom>
              <a:avLst/>
              <a:gdLst/>
              <a:ahLst/>
              <a:cxnLst/>
              <a:rect l="l" t="t" r="r" b="b"/>
              <a:pathLst>
                <a:path w="751988" h="337277">
                  <a:moveTo>
                    <a:pt x="134179" y="0"/>
                  </a:moveTo>
                  <a:lnTo>
                    <a:pt x="617809" y="0"/>
                  </a:lnTo>
                  <a:cubicBezTo>
                    <a:pt x="653395" y="0"/>
                    <a:pt x="687524" y="14137"/>
                    <a:pt x="712688" y="39300"/>
                  </a:cubicBezTo>
                  <a:cubicBezTo>
                    <a:pt x="737851" y="64464"/>
                    <a:pt x="751988" y="98593"/>
                    <a:pt x="751988" y="134179"/>
                  </a:cubicBezTo>
                  <a:lnTo>
                    <a:pt x="751988" y="203098"/>
                  </a:lnTo>
                  <a:cubicBezTo>
                    <a:pt x="751988" y="238685"/>
                    <a:pt x="737851" y="272814"/>
                    <a:pt x="712688" y="297977"/>
                  </a:cubicBezTo>
                  <a:cubicBezTo>
                    <a:pt x="687524" y="323141"/>
                    <a:pt x="653395" y="337277"/>
                    <a:pt x="617809" y="337277"/>
                  </a:cubicBezTo>
                  <a:lnTo>
                    <a:pt x="134179" y="337277"/>
                  </a:lnTo>
                  <a:cubicBezTo>
                    <a:pt x="98593" y="337277"/>
                    <a:pt x="64464" y="323141"/>
                    <a:pt x="39300" y="297977"/>
                  </a:cubicBezTo>
                  <a:cubicBezTo>
                    <a:pt x="14137" y="272814"/>
                    <a:pt x="0" y="238685"/>
                    <a:pt x="0" y="203098"/>
                  </a:cubicBezTo>
                  <a:lnTo>
                    <a:pt x="0" y="134179"/>
                  </a:lnTo>
                  <a:cubicBezTo>
                    <a:pt x="0" y="98593"/>
                    <a:pt x="14137" y="64464"/>
                    <a:pt x="39300" y="39300"/>
                  </a:cubicBezTo>
                  <a:cubicBezTo>
                    <a:pt x="64464" y="14137"/>
                    <a:pt x="98593" y="0"/>
                    <a:pt x="134179" y="0"/>
                  </a:cubicBezTo>
                  <a:close/>
                </a:path>
              </a:pathLst>
            </a:custGeom>
            <a:solidFill>
              <a:srgbClr val="F78C37"/>
            </a:solidFill>
            <a:ln w="47625">
              <a:solidFill>
                <a:srgbClr val="F78C37"/>
              </a:solidFill>
            </a:ln>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13" name="Group 13"/>
          <p:cNvGrpSpPr/>
          <p:nvPr/>
        </p:nvGrpSpPr>
        <p:grpSpPr>
          <a:xfrm>
            <a:off x="7331468" y="3043470"/>
            <a:ext cx="2077141" cy="931628"/>
            <a:chOff x="0" y="0"/>
            <a:chExt cx="751988" cy="337277"/>
          </a:xfrm>
        </p:grpSpPr>
        <p:sp>
          <p:nvSpPr>
            <p:cNvPr id="14" name="Freeform 14"/>
            <p:cNvSpPr/>
            <p:nvPr/>
          </p:nvSpPr>
          <p:spPr>
            <a:xfrm>
              <a:off x="0" y="0"/>
              <a:ext cx="751988" cy="337277"/>
            </a:xfrm>
            <a:custGeom>
              <a:avLst/>
              <a:gdLst/>
              <a:ahLst/>
              <a:cxnLst/>
              <a:rect l="l" t="t" r="r" b="b"/>
              <a:pathLst>
                <a:path w="751988" h="337277">
                  <a:moveTo>
                    <a:pt x="134179" y="0"/>
                  </a:moveTo>
                  <a:lnTo>
                    <a:pt x="617809" y="0"/>
                  </a:lnTo>
                  <a:cubicBezTo>
                    <a:pt x="653395" y="0"/>
                    <a:pt x="687524" y="14137"/>
                    <a:pt x="712688" y="39300"/>
                  </a:cubicBezTo>
                  <a:cubicBezTo>
                    <a:pt x="737851" y="64464"/>
                    <a:pt x="751988" y="98593"/>
                    <a:pt x="751988" y="134179"/>
                  </a:cubicBezTo>
                  <a:lnTo>
                    <a:pt x="751988" y="203098"/>
                  </a:lnTo>
                  <a:cubicBezTo>
                    <a:pt x="751988" y="238685"/>
                    <a:pt x="737851" y="272814"/>
                    <a:pt x="712688" y="297977"/>
                  </a:cubicBezTo>
                  <a:cubicBezTo>
                    <a:pt x="687524" y="323141"/>
                    <a:pt x="653395" y="337277"/>
                    <a:pt x="617809" y="337277"/>
                  </a:cubicBezTo>
                  <a:lnTo>
                    <a:pt x="134179" y="337277"/>
                  </a:lnTo>
                  <a:cubicBezTo>
                    <a:pt x="98593" y="337277"/>
                    <a:pt x="64464" y="323141"/>
                    <a:pt x="39300" y="297977"/>
                  </a:cubicBezTo>
                  <a:cubicBezTo>
                    <a:pt x="14137" y="272814"/>
                    <a:pt x="0" y="238685"/>
                    <a:pt x="0" y="203098"/>
                  </a:cubicBezTo>
                  <a:lnTo>
                    <a:pt x="0" y="134179"/>
                  </a:lnTo>
                  <a:cubicBezTo>
                    <a:pt x="0" y="98593"/>
                    <a:pt x="14137" y="64464"/>
                    <a:pt x="39300" y="39300"/>
                  </a:cubicBezTo>
                  <a:cubicBezTo>
                    <a:pt x="64464" y="14137"/>
                    <a:pt x="98593" y="0"/>
                    <a:pt x="134179" y="0"/>
                  </a:cubicBezTo>
                  <a:close/>
                </a:path>
              </a:pathLst>
            </a:custGeom>
            <a:solidFill>
              <a:srgbClr val="F78C37"/>
            </a:solidFill>
            <a:ln w="47625">
              <a:solidFill>
                <a:srgbClr val="F78C37"/>
              </a:solidFill>
            </a:ln>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16" name="Group 16"/>
          <p:cNvGrpSpPr/>
          <p:nvPr/>
        </p:nvGrpSpPr>
        <p:grpSpPr>
          <a:xfrm>
            <a:off x="342237" y="4088613"/>
            <a:ext cx="2075010" cy="2351943"/>
            <a:chOff x="10628" y="0"/>
            <a:chExt cx="751217" cy="851475"/>
          </a:xfrm>
        </p:grpSpPr>
        <p:sp>
          <p:nvSpPr>
            <p:cNvPr id="17" name="Freeform 17"/>
            <p:cNvSpPr/>
            <p:nvPr/>
          </p:nvSpPr>
          <p:spPr>
            <a:xfrm>
              <a:off x="10629" y="0"/>
              <a:ext cx="751216" cy="851475"/>
            </a:xfrm>
            <a:custGeom>
              <a:avLst/>
              <a:gdLst/>
              <a:ahLst/>
              <a:cxnLst/>
              <a:rect l="l" t="t" r="r" b="b"/>
              <a:pathLst>
                <a:path w="751216" h="851475">
                  <a:moveTo>
                    <a:pt x="134317" y="0"/>
                  </a:moveTo>
                  <a:lnTo>
                    <a:pt x="616899" y="0"/>
                  </a:lnTo>
                  <a:cubicBezTo>
                    <a:pt x="652522" y="0"/>
                    <a:pt x="686686" y="14151"/>
                    <a:pt x="711875" y="39341"/>
                  </a:cubicBezTo>
                  <a:cubicBezTo>
                    <a:pt x="737065" y="64530"/>
                    <a:pt x="751216" y="98694"/>
                    <a:pt x="751216" y="134317"/>
                  </a:cubicBezTo>
                  <a:lnTo>
                    <a:pt x="751216" y="717158"/>
                  </a:lnTo>
                  <a:cubicBezTo>
                    <a:pt x="751216" y="791339"/>
                    <a:pt x="691080" y="851475"/>
                    <a:pt x="616899" y="851475"/>
                  </a:cubicBezTo>
                  <a:lnTo>
                    <a:pt x="134317" y="851475"/>
                  </a:lnTo>
                  <a:cubicBezTo>
                    <a:pt x="60136" y="851475"/>
                    <a:pt x="0" y="791339"/>
                    <a:pt x="0" y="717158"/>
                  </a:cubicBezTo>
                  <a:lnTo>
                    <a:pt x="0" y="134317"/>
                  </a:lnTo>
                  <a:cubicBezTo>
                    <a:pt x="0" y="60136"/>
                    <a:pt x="60136" y="0"/>
                    <a:pt x="134317" y="0"/>
                  </a:cubicBezTo>
                  <a:close/>
                </a:path>
              </a:pathLst>
            </a:custGeom>
            <a:solidFill>
              <a:srgbClr val="000000">
                <a:alpha val="0"/>
              </a:srgbClr>
            </a:solidFill>
            <a:ln w="47625">
              <a:solidFill>
                <a:srgbClr val="F78C37"/>
              </a:solidFill>
            </a:ln>
          </p:spPr>
        </p:sp>
        <p:sp>
          <p:nvSpPr>
            <p:cNvPr id="18" name="TextBox 18"/>
            <p:cNvSpPr txBox="1"/>
            <p:nvPr/>
          </p:nvSpPr>
          <p:spPr>
            <a:xfrm>
              <a:off x="10628" y="0"/>
              <a:ext cx="740587" cy="812800"/>
            </a:xfrm>
            <a:prstGeom prst="rect">
              <a:avLst/>
            </a:prstGeom>
          </p:spPr>
          <p:txBody>
            <a:bodyPr lIns="50800" tIns="50800" rIns="50800" bIns="50800" rtlCol="0" anchor="ctr"/>
            <a:lstStyle/>
            <a:p>
              <a:pPr algn="ctr">
                <a:lnSpc>
                  <a:spcPts val="2379"/>
                </a:lnSpc>
              </a:pPr>
              <a:r>
                <a:rPr lang="en-US" sz="1699" spc="67" dirty="0" err="1">
                  <a:solidFill>
                    <a:srgbClr val="000000"/>
                  </a:solidFill>
                  <a:latin typeface="Montserrat Light"/>
                </a:rPr>
                <a:t>Groei</a:t>
              </a:r>
              <a:r>
                <a:rPr lang="en-US" sz="1699" spc="67" dirty="0">
                  <a:solidFill>
                    <a:srgbClr val="000000"/>
                  </a:solidFill>
                  <a:latin typeface="Montserrat Light"/>
                </a:rPr>
                <a:t> </a:t>
              </a:r>
              <a:r>
                <a:rPr lang="en-US" sz="1699" spc="67" dirty="0" err="1">
                  <a:solidFill>
                    <a:srgbClr val="000000"/>
                  </a:solidFill>
                  <a:latin typeface="Montserrat Light"/>
                </a:rPr>
                <a:t>economie</a:t>
              </a:r>
              <a:r>
                <a:rPr lang="en-US" sz="1699" spc="67" dirty="0">
                  <a:solidFill>
                    <a:srgbClr val="000000"/>
                  </a:solidFill>
                  <a:latin typeface="Montserrat Light"/>
                </a:rPr>
                <a:t> </a:t>
              </a:r>
              <a:r>
                <a:rPr lang="en-US" sz="1699" spc="67" dirty="0" err="1">
                  <a:solidFill>
                    <a:srgbClr val="000000"/>
                  </a:solidFill>
                  <a:latin typeface="Montserrat Light"/>
                </a:rPr>
                <a:t>en</a:t>
              </a:r>
              <a:r>
                <a:rPr lang="en-US" sz="1699" spc="67" dirty="0">
                  <a:solidFill>
                    <a:srgbClr val="000000"/>
                  </a:solidFill>
                  <a:latin typeface="Montserrat Light"/>
                </a:rPr>
                <a:t> </a:t>
              </a:r>
              <a:r>
                <a:rPr lang="en-US" sz="1699" spc="67" dirty="0" err="1">
                  <a:solidFill>
                    <a:srgbClr val="000000"/>
                  </a:solidFill>
                  <a:latin typeface="Montserrat Light"/>
                </a:rPr>
                <a:t>werk-gelegenheid</a:t>
              </a:r>
              <a:endParaRPr lang="en-US" sz="1699" spc="67" dirty="0">
                <a:solidFill>
                  <a:srgbClr val="000000"/>
                </a:solidFill>
                <a:latin typeface="Montserrat Light"/>
              </a:endParaRPr>
            </a:p>
            <a:p>
              <a:pPr algn="ctr">
                <a:lnSpc>
                  <a:spcPts val="2379"/>
                </a:lnSpc>
              </a:pPr>
              <a:endParaRPr lang="en-US" sz="1699" spc="67" dirty="0">
                <a:solidFill>
                  <a:srgbClr val="000000"/>
                </a:solidFill>
                <a:latin typeface="Montserrat Light"/>
              </a:endParaRPr>
            </a:p>
            <a:p>
              <a:pPr algn="ctr">
                <a:lnSpc>
                  <a:spcPts val="2379"/>
                </a:lnSpc>
              </a:pPr>
              <a:r>
                <a:rPr lang="en-US" sz="1699" spc="67" dirty="0" err="1">
                  <a:solidFill>
                    <a:srgbClr val="000000"/>
                  </a:solidFill>
                  <a:latin typeface="Montserrat Light"/>
                </a:rPr>
                <a:t>Kwaliteit</a:t>
              </a:r>
              <a:r>
                <a:rPr lang="en-US" sz="1699" spc="67" dirty="0">
                  <a:solidFill>
                    <a:srgbClr val="000000"/>
                  </a:solidFill>
                  <a:latin typeface="Montserrat Light"/>
                </a:rPr>
                <a:t> </a:t>
              </a:r>
              <a:r>
                <a:rPr lang="en-US" sz="1699" spc="67" dirty="0" err="1">
                  <a:solidFill>
                    <a:srgbClr val="000000"/>
                  </a:solidFill>
                  <a:latin typeface="Montserrat Light"/>
                </a:rPr>
                <a:t>onderwijs</a:t>
              </a:r>
              <a:r>
                <a:rPr lang="en-US" sz="1699" spc="67" dirty="0">
                  <a:solidFill>
                    <a:srgbClr val="000000"/>
                  </a:solidFill>
                  <a:latin typeface="Montserrat Light"/>
                </a:rPr>
                <a:t> </a:t>
              </a:r>
              <a:r>
                <a:rPr lang="en-US" sz="1699" spc="67" dirty="0" err="1">
                  <a:solidFill>
                    <a:srgbClr val="000000"/>
                  </a:solidFill>
                  <a:latin typeface="Montserrat Light"/>
                </a:rPr>
                <a:t>en</a:t>
              </a:r>
              <a:r>
                <a:rPr lang="en-US" sz="1699" spc="67" dirty="0">
                  <a:solidFill>
                    <a:srgbClr val="000000"/>
                  </a:solidFill>
                  <a:latin typeface="Montserrat Light"/>
                </a:rPr>
                <a:t> </a:t>
              </a:r>
              <a:r>
                <a:rPr lang="en-US" sz="1699" spc="67" dirty="0" err="1">
                  <a:solidFill>
                    <a:srgbClr val="000000"/>
                  </a:solidFill>
                  <a:latin typeface="Montserrat Light"/>
                </a:rPr>
                <a:t>voorzieningen</a:t>
              </a:r>
              <a:endParaRPr lang="en-US" sz="1699" spc="67" dirty="0">
                <a:solidFill>
                  <a:srgbClr val="000000"/>
                </a:solidFill>
                <a:latin typeface="Montserrat Light"/>
              </a:endParaRPr>
            </a:p>
          </p:txBody>
        </p:sp>
      </p:grpSp>
      <p:grpSp>
        <p:nvGrpSpPr>
          <p:cNvPr id="19" name="Group 19"/>
          <p:cNvGrpSpPr/>
          <p:nvPr/>
        </p:nvGrpSpPr>
        <p:grpSpPr>
          <a:xfrm>
            <a:off x="2650988" y="4088613"/>
            <a:ext cx="2077141" cy="2351943"/>
            <a:chOff x="0" y="0"/>
            <a:chExt cx="751988" cy="851475"/>
          </a:xfrm>
        </p:grpSpPr>
        <p:sp>
          <p:nvSpPr>
            <p:cNvPr id="20" name="Freeform 20"/>
            <p:cNvSpPr/>
            <p:nvPr/>
          </p:nvSpPr>
          <p:spPr>
            <a:xfrm>
              <a:off x="0" y="0"/>
              <a:ext cx="751988" cy="851475"/>
            </a:xfrm>
            <a:custGeom>
              <a:avLst/>
              <a:gdLst/>
              <a:ahLst/>
              <a:cxnLst/>
              <a:rect l="l" t="t" r="r" b="b"/>
              <a:pathLst>
                <a:path w="751988" h="851475">
                  <a:moveTo>
                    <a:pt x="134179" y="0"/>
                  </a:moveTo>
                  <a:lnTo>
                    <a:pt x="617809" y="0"/>
                  </a:lnTo>
                  <a:cubicBezTo>
                    <a:pt x="653395" y="0"/>
                    <a:pt x="687524" y="14137"/>
                    <a:pt x="712688" y="39300"/>
                  </a:cubicBezTo>
                  <a:cubicBezTo>
                    <a:pt x="737851" y="64464"/>
                    <a:pt x="751988" y="98593"/>
                    <a:pt x="751988" y="134179"/>
                  </a:cubicBezTo>
                  <a:lnTo>
                    <a:pt x="751988" y="717296"/>
                  </a:lnTo>
                  <a:cubicBezTo>
                    <a:pt x="751988" y="752882"/>
                    <a:pt x="737851" y="787011"/>
                    <a:pt x="712688" y="812175"/>
                  </a:cubicBezTo>
                  <a:cubicBezTo>
                    <a:pt x="687524" y="837338"/>
                    <a:pt x="653395" y="851475"/>
                    <a:pt x="617809" y="851475"/>
                  </a:cubicBezTo>
                  <a:lnTo>
                    <a:pt x="134179" y="851475"/>
                  </a:lnTo>
                  <a:cubicBezTo>
                    <a:pt x="98593" y="851475"/>
                    <a:pt x="64464" y="837338"/>
                    <a:pt x="39300" y="812175"/>
                  </a:cubicBezTo>
                  <a:cubicBezTo>
                    <a:pt x="14137" y="787011"/>
                    <a:pt x="0" y="752882"/>
                    <a:pt x="0" y="717296"/>
                  </a:cubicBezTo>
                  <a:lnTo>
                    <a:pt x="0" y="134179"/>
                  </a:lnTo>
                  <a:cubicBezTo>
                    <a:pt x="0" y="98593"/>
                    <a:pt x="14137" y="64464"/>
                    <a:pt x="39300" y="39300"/>
                  </a:cubicBezTo>
                  <a:cubicBezTo>
                    <a:pt x="64464" y="14137"/>
                    <a:pt x="98593" y="0"/>
                    <a:pt x="134179" y="0"/>
                  </a:cubicBezTo>
                  <a:close/>
                </a:path>
              </a:pathLst>
            </a:custGeom>
            <a:solidFill>
              <a:srgbClr val="000000">
                <a:alpha val="0"/>
              </a:srgbClr>
            </a:solidFill>
            <a:ln w="47625">
              <a:solidFill>
                <a:srgbClr val="F78C37"/>
              </a:solidFill>
            </a:ln>
          </p:spPr>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2379"/>
                </a:lnSpc>
              </a:pPr>
              <a:r>
                <a:rPr lang="en-US" sz="1699" spc="67">
                  <a:solidFill>
                    <a:srgbClr val="000000"/>
                  </a:solidFill>
                  <a:latin typeface="Montserrat Light"/>
                </a:rPr>
                <a:t>'Triple-helix' samenwerking </a:t>
              </a:r>
            </a:p>
            <a:p>
              <a:pPr>
                <a:lnSpc>
                  <a:spcPts val="2379"/>
                </a:lnSpc>
              </a:pPr>
              <a:endParaRPr lang="en-US" sz="1699" spc="67">
                <a:solidFill>
                  <a:srgbClr val="000000"/>
                </a:solidFill>
                <a:latin typeface="Montserrat Light"/>
              </a:endParaRPr>
            </a:p>
            <a:p>
              <a:pPr>
                <a:lnSpc>
                  <a:spcPts val="2379"/>
                </a:lnSpc>
              </a:pPr>
              <a:endParaRPr lang="en-US" sz="1699" spc="67">
                <a:solidFill>
                  <a:srgbClr val="000000"/>
                </a:solidFill>
                <a:latin typeface="Montserrat Light"/>
              </a:endParaRPr>
            </a:p>
            <a:p>
              <a:pPr>
                <a:lnSpc>
                  <a:spcPts val="2379"/>
                </a:lnSpc>
              </a:pPr>
              <a:endParaRPr lang="en-US" sz="1699" spc="67">
                <a:solidFill>
                  <a:srgbClr val="000000"/>
                </a:solidFill>
                <a:latin typeface="Montserrat Light"/>
              </a:endParaRPr>
            </a:p>
            <a:p>
              <a:pPr>
                <a:lnSpc>
                  <a:spcPts val="2379"/>
                </a:lnSpc>
              </a:pPr>
              <a:endParaRPr lang="en-US" sz="1699" spc="67">
                <a:solidFill>
                  <a:srgbClr val="000000"/>
                </a:solidFill>
                <a:latin typeface="Montserrat Light"/>
              </a:endParaRPr>
            </a:p>
          </p:txBody>
        </p:sp>
      </p:grpSp>
      <p:grpSp>
        <p:nvGrpSpPr>
          <p:cNvPr id="22" name="Group 22"/>
          <p:cNvGrpSpPr/>
          <p:nvPr/>
        </p:nvGrpSpPr>
        <p:grpSpPr>
          <a:xfrm>
            <a:off x="4991228" y="4009683"/>
            <a:ext cx="2172266" cy="2430873"/>
            <a:chOff x="0" y="-28575"/>
            <a:chExt cx="786426" cy="880050"/>
          </a:xfrm>
        </p:grpSpPr>
        <p:sp>
          <p:nvSpPr>
            <p:cNvPr id="23" name="Freeform 23"/>
            <p:cNvSpPr/>
            <p:nvPr/>
          </p:nvSpPr>
          <p:spPr>
            <a:xfrm>
              <a:off x="0" y="0"/>
              <a:ext cx="751988" cy="851475"/>
            </a:xfrm>
            <a:custGeom>
              <a:avLst/>
              <a:gdLst/>
              <a:ahLst/>
              <a:cxnLst/>
              <a:rect l="l" t="t" r="r" b="b"/>
              <a:pathLst>
                <a:path w="751988" h="851475">
                  <a:moveTo>
                    <a:pt x="134179" y="0"/>
                  </a:moveTo>
                  <a:lnTo>
                    <a:pt x="617809" y="0"/>
                  </a:lnTo>
                  <a:cubicBezTo>
                    <a:pt x="653395" y="0"/>
                    <a:pt x="687524" y="14137"/>
                    <a:pt x="712688" y="39300"/>
                  </a:cubicBezTo>
                  <a:cubicBezTo>
                    <a:pt x="737851" y="64464"/>
                    <a:pt x="751988" y="98593"/>
                    <a:pt x="751988" y="134179"/>
                  </a:cubicBezTo>
                  <a:lnTo>
                    <a:pt x="751988" y="717296"/>
                  </a:lnTo>
                  <a:cubicBezTo>
                    <a:pt x="751988" y="752882"/>
                    <a:pt x="737851" y="787011"/>
                    <a:pt x="712688" y="812175"/>
                  </a:cubicBezTo>
                  <a:cubicBezTo>
                    <a:pt x="687524" y="837338"/>
                    <a:pt x="653395" y="851475"/>
                    <a:pt x="617809" y="851475"/>
                  </a:cubicBezTo>
                  <a:lnTo>
                    <a:pt x="134179" y="851475"/>
                  </a:lnTo>
                  <a:cubicBezTo>
                    <a:pt x="98593" y="851475"/>
                    <a:pt x="64464" y="837338"/>
                    <a:pt x="39300" y="812175"/>
                  </a:cubicBezTo>
                  <a:cubicBezTo>
                    <a:pt x="14137" y="787011"/>
                    <a:pt x="0" y="752882"/>
                    <a:pt x="0" y="717296"/>
                  </a:cubicBezTo>
                  <a:lnTo>
                    <a:pt x="0" y="134179"/>
                  </a:lnTo>
                  <a:cubicBezTo>
                    <a:pt x="0" y="98593"/>
                    <a:pt x="14137" y="64464"/>
                    <a:pt x="39300" y="39300"/>
                  </a:cubicBezTo>
                  <a:cubicBezTo>
                    <a:pt x="64464" y="14137"/>
                    <a:pt x="98593" y="0"/>
                    <a:pt x="134179" y="0"/>
                  </a:cubicBezTo>
                  <a:close/>
                </a:path>
              </a:pathLst>
            </a:custGeom>
            <a:solidFill>
              <a:srgbClr val="000000">
                <a:alpha val="0"/>
              </a:srgbClr>
            </a:solidFill>
            <a:ln w="47625">
              <a:solidFill>
                <a:srgbClr val="F78C37"/>
              </a:solidFill>
            </a:ln>
          </p:spPr>
        </p:sp>
        <p:sp>
          <p:nvSpPr>
            <p:cNvPr id="24" name="TextBox 24"/>
            <p:cNvSpPr txBox="1"/>
            <p:nvPr/>
          </p:nvSpPr>
          <p:spPr>
            <a:xfrm>
              <a:off x="0" y="-28575"/>
              <a:ext cx="786426" cy="850902"/>
            </a:xfrm>
            <a:prstGeom prst="rect">
              <a:avLst/>
            </a:prstGeom>
          </p:spPr>
          <p:txBody>
            <a:bodyPr lIns="50800" tIns="50800" rIns="50800" bIns="50800" rtlCol="0" anchor="ctr"/>
            <a:lstStyle/>
            <a:p>
              <a:pPr algn="ctr">
                <a:lnSpc>
                  <a:spcPts val="2379"/>
                </a:lnSpc>
              </a:pPr>
              <a:r>
                <a:rPr lang="en-US" sz="1699" spc="67" dirty="0" err="1">
                  <a:solidFill>
                    <a:srgbClr val="000000"/>
                  </a:solidFill>
                  <a:latin typeface="Montserrat Light"/>
                </a:rPr>
                <a:t>Concurrentie-positie</a:t>
              </a:r>
              <a:r>
                <a:rPr lang="en-US" sz="1699" spc="67" dirty="0">
                  <a:solidFill>
                    <a:srgbClr val="000000"/>
                  </a:solidFill>
                  <a:latin typeface="Montserrat Light"/>
                </a:rPr>
                <a:t> in </a:t>
              </a:r>
              <a:r>
                <a:rPr lang="en-US" sz="1699" spc="67" dirty="0" err="1">
                  <a:solidFill>
                    <a:srgbClr val="000000"/>
                  </a:solidFill>
                  <a:latin typeface="Montserrat Light"/>
                </a:rPr>
                <a:t>kenniseconomie</a:t>
              </a:r>
              <a:endParaRPr lang="en-US" sz="1699" spc="67" dirty="0">
                <a:solidFill>
                  <a:srgbClr val="000000"/>
                </a:solidFill>
                <a:latin typeface="Montserrat Light"/>
              </a:endParaRPr>
            </a:p>
            <a:p>
              <a:pPr algn="ctr">
                <a:lnSpc>
                  <a:spcPts val="2379"/>
                </a:lnSpc>
              </a:pPr>
              <a:endParaRPr lang="en-US" sz="1699" spc="67" dirty="0">
                <a:solidFill>
                  <a:srgbClr val="000000"/>
                </a:solidFill>
                <a:latin typeface="Montserrat Light"/>
              </a:endParaRPr>
            </a:p>
            <a:p>
              <a:pPr algn="ctr">
                <a:lnSpc>
                  <a:spcPts val="2379"/>
                </a:lnSpc>
              </a:pPr>
              <a:r>
                <a:rPr lang="en-US" sz="1699" spc="67" dirty="0" err="1">
                  <a:solidFill>
                    <a:srgbClr val="000000"/>
                  </a:solidFill>
                  <a:latin typeface="Montserrat Light"/>
                </a:rPr>
                <a:t>Positieve</a:t>
              </a:r>
              <a:r>
                <a:rPr lang="en-US" sz="1699" spc="67" dirty="0">
                  <a:solidFill>
                    <a:srgbClr val="000000"/>
                  </a:solidFill>
                  <a:latin typeface="Montserrat Light"/>
                </a:rPr>
                <a:t> </a:t>
              </a:r>
              <a:r>
                <a:rPr lang="en-US" sz="1699" spc="67" dirty="0" err="1">
                  <a:solidFill>
                    <a:srgbClr val="000000"/>
                  </a:solidFill>
                  <a:latin typeface="Montserrat Light"/>
                </a:rPr>
                <a:t>aandacht</a:t>
              </a:r>
              <a:r>
                <a:rPr lang="en-US" sz="1699" spc="67" dirty="0">
                  <a:solidFill>
                    <a:srgbClr val="000000"/>
                  </a:solidFill>
                  <a:latin typeface="Montserrat Light"/>
                </a:rPr>
                <a:t> (media, awards)</a:t>
              </a:r>
            </a:p>
          </p:txBody>
        </p:sp>
      </p:grpSp>
      <p:grpSp>
        <p:nvGrpSpPr>
          <p:cNvPr id="25" name="Group 25"/>
          <p:cNvGrpSpPr/>
          <p:nvPr/>
        </p:nvGrpSpPr>
        <p:grpSpPr>
          <a:xfrm>
            <a:off x="7331468" y="4088613"/>
            <a:ext cx="2077141" cy="2351943"/>
            <a:chOff x="0" y="0"/>
            <a:chExt cx="751988" cy="851475"/>
          </a:xfrm>
        </p:grpSpPr>
        <p:sp>
          <p:nvSpPr>
            <p:cNvPr id="26" name="Freeform 26"/>
            <p:cNvSpPr/>
            <p:nvPr/>
          </p:nvSpPr>
          <p:spPr>
            <a:xfrm>
              <a:off x="0" y="0"/>
              <a:ext cx="751988" cy="851475"/>
            </a:xfrm>
            <a:custGeom>
              <a:avLst/>
              <a:gdLst/>
              <a:ahLst/>
              <a:cxnLst/>
              <a:rect l="l" t="t" r="r" b="b"/>
              <a:pathLst>
                <a:path w="751988" h="851475">
                  <a:moveTo>
                    <a:pt x="134179" y="0"/>
                  </a:moveTo>
                  <a:lnTo>
                    <a:pt x="617809" y="0"/>
                  </a:lnTo>
                  <a:cubicBezTo>
                    <a:pt x="653395" y="0"/>
                    <a:pt x="687524" y="14137"/>
                    <a:pt x="712688" y="39300"/>
                  </a:cubicBezTo>
                  <a:cubicBezTo>
                    <a:pt x="737851" y="64464"/>
                    <a:pt x="751988" y="98593"/>
                    <a:pt x="751988" y="134179"/>
                  </a:cubicBezTo>
                  <a:lnTo>
                    <a:pt x="751988" y="717296"/>
                  </a:lnTo>
                  <a:cubicBezTo>
                    <a:pt x="751988" y="752882"/>
                    <a:pt x="737851" y="787011"/>
                    <a:pt x="712688" y="812175"/>
                  </a:cubicBezTo>
                  <a:cubicBezTo>
                    <a:pt x="687524" y="837338"/>
                    <a:pt x="653395" y="851475"/>
                    <a:pt x="617809" y="851475"/>
                  </a:cubicBezTo>
                  <a:lnTo>
                    <a:pt x="134179" y="851475"/>
                  </a:lnTo>
                  <a:cubicBezTo>
                    <a:pt x="98593" y="851475"/>
                    <a:pt x="64464" y="837338"/>
                    <a:pt x="39300" y="812175"/>
                  </a:cubicBezTo>
                  <a:cubicBezTo>
                    <a:pt x="14137" y="787011"/>
                    <a:pt x="0" y="752882"/>
                    <a:pt x="0" y="717296"/>
                  </a:cubicBezTo>
                  <a:lnTo>
                    <a:pt x="0" y="134179"/>
                  </a:lnTo>
                  <a:cubicBezTo>
                    <a:pt x="0" y="98593"/>
                    <a:pt x="14137" y="64464"/>
                    <a:pt x="39300" y="39300"/>
                  </a:cubicBezTo>
                  <a:cubicBezTo>
                    <a:pt x="64464" y="14137"/>
                    <a:pt x="98593" y="0"/>
                    <a:pt x="134179" y="0"/>
                  </a:cubicBezTo>
                  <a:close/>
                </a:path>
              </a:pathLst>
            </a:custGeom>
            <a:solidFill>
              <a:srgbClr val="000000">
                <a:alpha val="0"/>
              </a:srgbClr>
            </a:solidFill>
            <a:ln w="47625">
              <a:solidFill>
                <a:srgbClr val="F78C37"/>
              </a:solidFill>
            </a:ln>
          </p:spPr>
        </p:sp>
        <p:sp>
          <p:nvSpPr>
            <p:cNvPr id="27" name="TextBox 27"/>
            <p:cNvSpPr txBox="1"/>
            <p:nvPr/>
          </p:nvSpPr>
          <p:spPr>
            <a:xfrm>
              <a:off x="0" y="-28575"/>
              <a:ext cx="812800" cy="841375"/>
            </a:xfrm>
            <a:prstGeom prst="rect">
              <a:avLst/>
            </a:prstGeom>
          </p:spPr>
          <p:txBody>
            <a:bodyPr lIns="50800" tIns="50800" rIns="50800" bIns="50800" rtlCol="0" anchor="ctr"/>
            <a:lstStyle/>
            <a:p>
              <a:pPr algn="ctr">
                <a:lnSpc>
                  <a:spcPts val="2379"/>
                </a:lnSpc>
              </a:pPr>
              <a:r>
                <a:rPr lang="en-US" sz="1699" spc="67" dirty="0" err="1">
                  <a:solidFill>
                    <a:srgbClr val="000000"/>
                  </a:solidFill>
                  <a:latin typeface="Montserrat Light"/>
                </a:rPr>
                <a:t>Groeiende</a:t>
              </a:r>
              <a:r>
                <a:rPr lang="en-US" sz="1699" spc="67" dirty="0">
                  <a:solidFill>
                    <a:srgbClr val="000000"/>
                  </a:solidFill>
                  <a:latin typeface="Montserrat Light"/>
                </a:rPr>
                <a:t> </a:t>
              </a:r>
              <a:r>
                <a:rPr lang="en-US" sz="1699" spc="67" dirty="0" err="1">
                  <a:solidFill>
                    <a:srgbClr val="000000"/>
                  </a:solidFill>
                  <a:latin typeface="Montserrat Light"/>
                </a:rPr>
                <a:t>samenwerking</a:t>
              </a:r>
              <a:r>
                <a:rPr lang="en-US" sz="1699" spc="67" dirty="0">
                  <a:solidFill>
                    <a:srgbClr val="000000"/>
                  </a:solidFill>
                  <a:latin typeface="Montserrat Light"/>
                </a:rPr>
                <a:t> </a:t>
              </a:r>
            </a:p>
            <a:p>
              <a:pPr algn="ctr">
                <a:lnSpc>
                  <a:spcPts val="2379"/>
                </a:lnSpc>
              </a:pPr>
              <a:endParaRPr lang="en-US" sz="1699" spc="67" dirty="0">
                <a:solidFill>
                  <a:srgbClr val="000000"/>
                </a:solidFill>
                <a:latin typeface="Montserrat Light"/>
              </a:endParaRPr>
            </a:p>
            <a:p>
              <a:pPr algn="ctr">
                <a:lnSpc>
                  <a:spcPts val="2379"/>
                </a:lnSpc>
              </a:pPr>
              <a:r>
                <a:rPr lang="en-US" sz="1699" spc="67" dirty="0" err="1">
                  <a:solidFill>
                    <a:srgbClr val="000000"/>
                  </a:solidFill>
                  <a:latin typeface="Montserrat Light"/>
                </a:rPr>
                <a:t>Sterk</a:t>
              </a:r>
              <a:r>
                <a:rPr lang="en-US" sz="1699" spc="67" dirty="0">
                  <a:solidFill>
                    <a:srgbClr val="000000"/>
                  </a:solidFill>
                  <a:latin typeface="Montserrat Light"/>
                </a:rPr>
                <a:t> </a:t>
              </a:r>
              <a:r>
                <a:rPr lang="en-US" sz="1699" spc="67" dirty="0" err="1">
                  <a:solidFill>
                    <a:srgbClr val="000000"/>
                  </a:solidFill>
                  <a:latin typeface="Montserrat Light"/>
                </a:rPr>
                <a:t>aanpassingsver-mogen</a:t>
              </a:r>
              <a:r>
                <a:rPr lang="en-US" sz="1699" spc="67" dirty="0">
                  <a:solidFill>
                    <a:srgbClr val="000000"/>
                  </a:solidFill>
                  <a:latin typeface="Montserrat Light"/>
                </a:rPr>
                <a:t> </a:t>
              </a:r>
            </a:p>
            <a:p>
              <a:pPr algn="ctr">
                <a:lnSpc>
                  <a:spcPts val="2379"/>
                </a:lnSpc>
              </a:pPr>
              <a:endParaRPr lang="en-US" sz="1699" spc="67" dirty="0">
                <a:solidFill>
                  <a:srgbClr val="000000"/>
                </a:solidFill>
                <a:latin typeface="Montserrat Light"/>
              </a:endParaRPr>
            </a:p>
          </p:txBody>
        </p:sp>
      </p:grpSp>
      <p:sp>
        <p:nvSpPr>
          <p:cNvPr id="28" name="Freeform 28"/>
          <p:cNvSpPr/>
          <p:nvPr/>
        </p:nvSpPr>
        <p:spPr>
          <a:xfrm>
            <a:off x="3518823" y="5353113"/>
            <a:ext cx="341471" cy="682941"/>
          </a:xfrm>
          <a:custGeom>
            <a:avLst/>
            <a:gdLst/>
            <a:ahLst/>
            <a:cxnLst/>
            <a:rect l="l" t="t" r="r" b="b"/>
            <a:pathLst>
              <a:path w="341471" h="682941">
                <a:moveTo>
                  <a:pt x="0" y="0"/>
                </a:moveTo>
                <a:lnTo>
                  <a:pt x="341470" y="0"/>
                </a:lnTo>
                <a:lnTo>
                  <a:pt x="341470" y="682941"/>
                </a:lnTo>
                <a:lnTo>
                  <a:pt x="0" y="6829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753920" y="2042130"/>
            <a:ext cx="8654689" cy="706755"/>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BRAINPORT EINDHOVEN</a:t>
            </a:r>
          </a:p>
        </p:txBody>
      </p:sp>
      <p:sp>
        <p:nvSpPr>
          <p:cNvPr id="30" name="TextBox 30"/>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
        <p:nvSpPr>
          <p:cNvPr id="31" name="TextBox 31"/>
          <p:cNvSpPr txBox="1"/>
          <p:nvPr/>
        </p:nvSpPr>
        <p:spPr>
          <a:xfrm>
            <a:off x="342240" y="3378705"/>
            <a:ext cx="2016288" cy="278895"/>
          </a:xfrm>
          <a:prstGeom prst="rect">
            <a:avLst/>
          </a:prstGeom>
        </p:spPr>
        <p:txBody>
          <a:bodyPr lIns="0" tIns="0" rIns="0" bIns="0" rtlCol="0" anchor="t">
            <a:spAutoFit/>
          </a:bodyPr>
          <a:lstStyle/>
          <a:p>
            <a:pPr algn="ctr">
              <a:lnSpc>
                <a:spcPts val="2381"/>
              </a:lnSpc>
              <a:spcBef>
                <a:spcPct val="0"/>
              </a:spcBef>
            </a:pPr>
            <a:r>
              <a:rPr lang="en-US" sz="1701" spc="68">
                <a:solidFill>
                  <a:srgbClr val="000000"/>
                </a:solidFill>
                <a:latin typeface="Montserrat Light"/>
              </a:rPr>
              <a:t>Programmatisch</a:t>
            </a:r>
          </a:p>
        </p:txBody>
      </p:sp>
      <p:sp>
        <p:nvSpPr>
          <p:cNvPr id="32" name="TextBox 32"/>
          <p:cNvSpPr txBox="1"/>
          <p:nvPr/>
        </p:nvSpPr>
        <p:spPr>
          <a:xfrm>
            <a:off x="3276600" y="3330084"/>
            <a:ext cx="828803" cy="284758"/>
          </a:xfrm>
          <a:prstGeom prst="rect">
            <a:avLst/>
          </a:prstGeom>
        </p:spPr>
        <p:txBody>
          <a:bodyPr wrap="square" lIns="0" tIns="0" rIns="0" bIns="0" rtlCol="0" anchor="t">
            <a:spAutoFit/>
          </a:bodyPr>
          <a:lstStyle/>
          <a:p>
            <a:pPr algn="ctr">
              <a:lnSpc>
                <a:spcPts val="2381"/>
              </a:lnSpc>
              <a:spcBef>
                <a:spcPct val="0"/>
              </a:spcBef>
            </a:pPr>
            <a:r>
              <a:rPr lang="en-US" sz="1701" spc="68" dirty="0" err="1">
                <a:solidFill>
                  <a:srgbClr val="000000"/>
                </a:solidFill>
                <a:latin typeface="Montserrat Light"/>
              </a:rPr>
              <a:t>Proces</a:t>
            </a:r>
            <a:endParaRPr lang="en-US" sz="1701" spc="68" dirty="0">
              <a:solidFill>
                <a:srgbClr val="000000"/>
              </a:solidFill>
              <a:latin typeface="Montserrat Light"/>
            </a:endParaRPr>
          </a:p>
        </p:txBody>
      </p:sp>
      <p:sp>
        <p:nvSpPr>
          <p:cNvPr id="33" name="TextBox 33"/>
          <p:cNvSpPr txBox="1"/>
          <p:nvPr/>
        </p:nvSpPr>
        <p:spPr>
          <a:xfrm>
            <a:off x="5521717" y="3378705"/>
            <a:ext cx="936954" cy="284758"/>
          </a:xfrm>
          <a:prstGeom prst="rect">
            <a:avLst/>
          </a:prstGeom>
        </p:spPr>
        <p:txBody>
          <a:bodyPr wrap="square" lIns="0" tIns="0" rIns="0" bIns="0" rtlCol="0" anchor="t">
            <a:spAutoFit/>
          </a:bodyPr>
          <a:lstStyle/>
          <a:p>
            <a:pPr algn="ctr">
              <a:lnSpc>
                <a:spcPts val="2381"/>
              </a:lnSpc>
              <a:spcBef>
                <a:spcPct val="0"/>
              </a:spcBef>
            </a:pPr>
            <a:r>
              <a:rPr lang="en-US" sz="1701" spc="68" dirty="0" err="1">
                <a:solidFill>
                  <a:srgbClr val="000000"/>
                </a:solidFill>
                <a:latin typeface="Montserrat Light"/>
              </a:rPr>
              <a:t>Politiek</a:t>
            </a:r>
            <a:endParaRPr lang="en-US" sz="1701" spc="68" dirty="0">
              <a:solidFill>
                <a:srgbClr val="000000"/>
              </a:solidFill>
              <a:latin typeface="Montserrat Light"/>
            </a:endParaRPr>
          </a:p>
        </p:txBody>
      </p:sp>
      <p:sp>
        <p:nvSpPr>
          <p:cNvPr id="34" name="TextBox 34"/>
          <p:cNvSpPr txBox="1"/>
          <p:nvPr/>
        </p:nvSpPr>
        <p:spPr>
          <a:xfrm>
            <a:off x="7766833" y="3378705"/>
            <a:ext cx="1317125" cy="284758"/>
          </a:xfrm>
          <a:prstGeom prst="rect">
            <a:avLst/>
          </a:prstGeom>
        </p:spPr>
        <p:txBody>
          <a:bodyPr wrap="square" lIns="0" tIns="0" rIns="0" bIns="0" rtlCol="0" anchor="t">
            <a:spAutoFit/>
          </a:bodyPr>
          <a:lstStyle/>
          <a:p>
            <a:pPr algn="ctr">
              <a:lnSpc>
                <a:spcPts val="2381"/>
              </a:lnSpc>
              <a:spcBef>
                <a:spcPct val="0"/>
              </a:spcBef>
            </a:pPr>
            <a:r>
              <a:rPr lang="en-US" sz="1701" spc="68" dirty="0" err="1">
                <a:solidFill>
                  <a:srgbClr val="000000"/>
                </a:solidFill>
                <a:latin typeface="Montserrat Light"/>
              </a:rPr>
              <a:t>Duurzaam</a:t>
            </a:r>
            <a:endParaRPr lang="en-US" sz="1701" spc="68" dirty="0">
              <a:solidFill>
                <a:srgbClr val="000000"/>
              </a:solidFill>
              <a:latin typeface="Montserrat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3">
              <a:extLst>
                <a:ext uri="{96DAC541-7B7A-43D3-8B79-37D633B846F1}">
                  <asvg:svgBlip xmlns:asvg="http://schemas.microsoft.com/office/drawing/2016/SVG/main" r:embed="rId4"/>
                </a:ext>
              </a:extLst>
            </a:blip>
            <a:stretch>
              <a:fillRect t="-13271243" b="-13271243"/>
            </a:stretch>
          </a:blipFill>
        </p:spPr>
      </p:sp>
      <p:grpSp>
        <p:nvGrpSpPr>
          <p:cNvPr id="3" name="Group 3"/>
          <p:cNvGrpSpPr/>
          <p:nvPr/>
        </p:nvGrpSpPr>
        <p:grpSpPr>
          <a:xfrm>
            <a:off x="792145" y="2023080"/>
            <a:ext cx="8849418" cy="1491583"/>
            <a:chOff x="0" y="0"/>
            <a:chExt cx="11799225" cy="1988777"/>
          </a:xfrm>
        </p:grpSpPr>
        <p:sp>
          <p:nvSpPr>
            <p:cNvPr id="4" name="TextBox 4"/>
            <p:cNvSpPr txBox="1"/>
            <p:nvPr/>
          </p:nvSpPr>
          <p:spPr>
            <a:xfrm>
              <a:off x="30352" y="19050"/>
              <a:ext cx="11727286" cy="94869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BRAINPORT EINDHOVEN</a:t>
              </a:r>
            </a:p>
          </p:txBody>
        </p:sp>
        <p:sp>
          <p:nvSpPr>
            <p:cNvPr id="5" name="TextBox 5"/>
            <p:cNvSpPr txBox="1"/>
            <p:nvPr/>
          </p:nvSpPr>
          <p:spPr>
            <a:xfrm>
              <a:off x="0" y="1173818"/>
              <a:ext cx="11799225" cy="814959"/>
            </a:xfrm>
            <a:prstGeom prst="rect">
              <a:avLst/>
            </a:prstGeom>
          </p:spPr>
          <p:txBody>
            <a:bodyPr lIns="0" tIns="0" rIns="0" bIns="0" rtlCol="0" anchor="t">
              <a:spAutoFit/>
            </a:bodyPr>
            <a:lstStyle/>
            <a:p>
              <a:pPr>
                <a:lnSpc>
                  <a:spcPts val="2535"/>
                </a:lnSpc>
              </a:pPr>
              <a:endParaRPr/>
            </a:p>
            <a:p>
              <a:pPr>
                <a:lnSpc>
                  <a:spcPts val="2535"/>
                </a:lnSpc>
              </a:pPr>
              <a:endParaRPr/>
            </a:p>
          </p:txBody>
        </p:sp>
      </p:grpSp>
      <p:sp>
        <p:nvSpPr>
          <p:cNvPr id="6" name="Freeform 6"/>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5"/>
            <a:stretch>
              <a:fillRect/>
            </a:stretch>
          </a:blipFill>
        </p:spPr>
      </p:sp>
      <p:sp>
        <p:nvSpPr>
          <p:cNvPr id="7" name="TextBox 7"/>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grpSp>
        <p:nvGrpSpPr>
          <p:cNvPr id="8" name="Group 8"/>
          <p:cNvGrpSpPr/>
          <p:nvPr/>
        </p:nvGrpSpPr>
        <p:grpSpPr>
          <a:xfrm>
            <a:off x="1074773" y="2351089"/>
            <a:ext cx="7604054" cy="4006183"/>
            <a:chOff x="0" y="0"/>
            <a:chExt cx="10138739" cy="5341577"/>
          </a:xfrm>
        </p:grpSpPr>
        <p:sp>
          <p:nvSpPr>
            <p:cNvPr id="9" name="TextBox 9"/>
            <p:cNvSpPr txBox="1"/>
            <p:nvPr/>
          </p:nvSpPr>
          <p:spPr>
            <a:xfrm>
              <a:off x="26081" y="19050"/>
              <a:ext cx="10076924" cy="948690"/>
            </a:xfrm>
            <a:prstGeom prst="rect">
              <a:avLst/>
            </a:prstGeom>
          </p:spPr>
          <p:txBody>
            <a:bodyPr lIns="0" tIns="0" rIns="0" bIns="0" rtlCol="0" anchor="t">
              <a:spAutoFit/>
            </a:bodyPr>
            <a:lstStyle/>
            <a:p>
              <a:pPr>
                <a:lnSpc>
                  <a:spcPts val="5519"/>
                </a:lnSpc>
              </a:pPr>
              <a:endParaRPr/>
            </a:p>
          </p:txBody>
        </p:sp>
        <p:sp>
          <p:nvSpPr>
            <p:cNvPr id="10" name="TextBox 10"/>
            <p:cNvSpPr txBox="1"/>
            <p:nvPr/>
          </p:nvSpPr>
          <p:spPr>
            <a:xfrm>
              <a:off x="0" y="1173818"/>
              <a:ext cx="10138739" cy="4167759"/>
            </a:xfrm>
            <a:prstGeom prst="rect">
              <a:avLst/>
            </a:prstGeom>
          </p:spPr>
          <p:txBody>
            <a:bodyPr lIns="0" tIns="0" rIns="0" bIns="0" rtlCol="0" anchor="t">
              <a:spAutoFit/>
            </a:bodyPr>
            <a:lstStyle/>
            <a:p>
              <a:pPr>
                <a:lnSpc>
                  <a:spcPts val="2535"/>
                </a:lnSpc>
              </a:pPr>
              <a:r>
                <a:rPr lang="en-US" sz="1811" spc="72">
                  <a:solidFill>
                    <a:srgbClr val="888888"/>
                  </a:solidFill>
                  <a:latin typeface="Montserrat Light"/>
                </a:rPr>
                <a:t>Onderzoeksaanpak</a:t>
              </a:r>
            </a:p>
            <a:p>
              <a:pPr marL="391049" lvl="1" indent="-195524">
                <a:lnSpc>
                  <a:spcPts val="2535"/>
                </a:lnSpc>
                <a:buFont typeface="Arial"/>
                <a:buChar char="•"/>
              </a:pPr>
              <a:r>
                <a:rPr lang="en-US" sz="1811" spc="72">
                  <a:solidFill>
                    <a:srgbClr val="888888"/>
                  </a:solidFill>
                  <a:latin typeface="Montserrat Light"/>
                </a:rPr>
                <a:t>Literatuurstudie </a:t>
              </a:r>
            </a:p>
            <a:p>
              <a:pPr marL="391049" lvl="1" indent="-195524">
                <a:lnSpc>
                  <a:spcPts val="2535"/>
                </a:lnSpc>
                <a:buFont typeface="Arial"/>
                <a:buChar char="•"/>
              </a:pPr>
              <a:r>
                <a:rPr lang="en-US" sz="1811" spc="72">
                  <a:solidFill>
                    <a:srgbClr val="888888"/>
                  </a:solidFill>
                  <a:latin typeface="Montserrat Light"/>
                </a:rPr>
                <a:t>Documentanalyse </a:t>
              </a:r>
            </a:p>
            <a:p>
              <a:pPr marL="391049" lvl="1" indent="-195524">
                <a:lnSpc>
                  <a:spcPts val="2535"/>
                </a:lnSpc>
                <a:buFont typeface="Arial"/>
                <a:buChar char="•"/>
              </a:pPr>
              <a:r>
                <a:rPr lang="en-US" sz="1811" spc="72">
                  <a:solidFill>
                    <a:srgbClr val="888888"/>
                  </a:solidFill>
                  <a:latin typeface="Montserrat Light"/>
                </a:rPr>
                <a:t>Interviews met betrokkenen </a:t>
              </a: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3">
              <a:extLst>
                <a:ext uri="{96DAC541-7B7A-43D3-8B79-37D633B846F1}">
                  <asvg:svgBlip xmlns:asvg="http://schemas.microsoft.com/office/drawing/2016/SVG/main" r:embed="rId4"/>
                </a:ext>
              </a:extLst>
            </a:blip>
            <a:stretch>
              <a:fillRect t="-13271243" b="-13271243"/>
            </a:stretch>
          </a:blipFill>
        </p:spPr>
      </p:sp>
      <p:sp>
        <p:nvSpPr>
          <p:cNvPr id="3" name="Freeform 3"/>
          <p:cNvSpPr/>
          <p:nvPr/>
        </p:nvSpPr>
        <p:spPr>
          <a:xfrm>
            <a:off x="8096489" y="6751576"/>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5"/>
            <a:stretch>
              <a:fillRect/>
            </a:stretch>
          </a:blipFill>
        </p:spPr>
      </p:sp>
      <p:sp>
        <p:nvSpPr>
          <p:cNvPr id="4" name="Freeform 4"/>
          <p:cNvSpPr/>
          <p:nvPr/>
        </p:nvSpPr>
        <p:spPr>
          <a:xfrm>
            <a:off x="960327" y="2884133"/>
            <a:ext cx="6113886" cy="4262713"/>
          </a:xfrm>
          <a:custGeom>
            <a:avLst/>
            <a:gdLst/>
            <a:ahLst/>
            <a:cxnLst/>
            <a:rect l="l" t="t" r="r" b="b"/>
            <a:pathLst>
              <a:path w="6113886" h="4262713">
                <a:moveTo>
                  <a:pt x="0" y="0"/>
                </a:moveTo>
                <a:lnTo>
                  <a:pt x="6113886" y="0"/>
                </a:lnTo>
                <a:lnTo>
                  <a:pt x="6113886" y="4262714"/>
                </a:lnTo>
                <a:lnTo>
                  <a:pt x="0" y="4262714"/>
                </a:lnTo>
                <a:lnTo>
                  <a:pt x="0" y="0"/>
                </a:lnTo>
                <a:close/>
              </a:path>
            </a:pathLst>
          </a:custGeom>
          <a:blipFill>
            <a:blip r:embed="rId6"/>
            <a:stretch>
              <a:fillRect l="-1310" t="-13955" r="-1249" b="-33142"/>
            </a:stretch>
          </a:blipFill>
        </p:spPr>
      </p:sp>
      <p:sp>
        <p:nvSpPr>
          <p:cNvPr id="5" name="TextBox 5"/>
          <p:cNvSpPr txBox="1"/>
          <p:nvPr/>
        </p:nvSpPr>
        <p:spPr>
          <a:xfrm>
            <a:off x="753920" y="2042130"/>
            <a:ext cx="8654689" cy="706755"/>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BRAINPORT EINDHOVEN</a:t>
            </a:r>
          </a:p>
        </p:txBody>
      </p:sp>
      <p:sp>
        <p:nvSpPr>
          <p:cNvPr id="6" name="TextBox 6"/>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
        <p:nvSpPr>
          <p:cNvPr id="7" name="TextBox 7"/>
          <p:cNvSpPr txBox="1"/>
          <p:nvPr/>
        </p:nvSpPr>
        <p:spPr>
          <a:xfrm>
            <a:off x="5880082" y="3040037"/>
            <a:ext cx="3421498" cy="1371600"/>
          </a:xfrm>
          <a:prstGeom prst="rect">
            <a:avLst/>
          </a:prstGeom>
        </p:spPr>
        <p:txBody>
          <a:bodyPr lIns="0" tIns="0" rIns="0" bIns="0" rtlCol="0" anchor="t">
            <a:spAutoFit/>
          </a:bodyPr>
          <a:lstStyle/>
          <a:p>
            <a:pPr algn="ctr">
              <a:lnSpc>
                <a:spcPts val="2100"/>
              </a:lnSpc>
            </a:pPr>
            <a:r>
              <a:rPr lang="en-US" sz="1500">
                <a:solidFill>
                  <a:srgbClr val="000000"/>
                </a:solidFill>
                <a:latin typeface="Montserrat Light Italics"/>
              </a:rPr>
              <a:t>"Netwerken die een gelijktijdige samenwerking ontwikkelen tussen juridisch onafhankelijke actoren vanuit ten minste drie institutioneel verschillende sectoren"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3">
              <a:extLst>
                <a:ext uri="{96DAC541-7B7A-43D3-8B79-37D633B846F1}">
                  <asvg:svgBlip xmlns:asvg="http://schemas.microsoft.com/office/drawing/2016/SVG/main" r:embed="rId4"/>
                </a:ext>
              </a:extLst>
            </a:blip>
            <a:stretch>
              <a:fillRect t="-13271243" b="-13271243"/>
            </a:stretch>
          </a:blipFill>
        </p:spPr>
      </p:sp>
      <p:grpSp>
        <p:nvGrpSpPr>
          <p:cNvPr id="3" name="Group 3"/>
          <p:cNvGrpSpPr/>
          <p:nvPr/>
        </p:nvGrpSpPr>
        <p:grpSpPr>
          <a:xfrm>
            <a:off x="731520" y="2023080"/>
            <a:ext cx="8707780" cy="2187213"/>
            <a:chOff x="0" y="0"/>
            <a:chExt cx="11610373" cy="2916284"/>
          </a:xfrm>
        </p:grpSpPr>
        <p:sp>
          <p:nvSpPr>
            <p:cNvPr id="4" name="TextBox 4"/>
            <p:cNvSpPr txBox="1"/>
            <p:nvPr/>
          </p:nvSpPr>
          <p:spPr>
            <a:xfrm>
              <a:off x="29866" y="19050"/>
              <a:ext cx="11539586" cy="1876196"/>
            </a:xfrm>
            <a:prstGeom prst="rect">
              <a:avLst/>
            </a:prstGeom>
          </p:spPr>
          <p:txBody>
            <a:bodyPr lIns="0" tIns="0" rIns="0" bIns="0" rtlCol="0" anchor="t">
              <a:spAutoFit/>
            </a:bodyPr>
            <a:lstStyle/>
            <a:p>
              <a:pPr algn="ctr">
                <a:lnSpc>
                  <a:spcPts val="5515"/>
                </a:lnSpc>
              </a:pPr>
              <a:r>
                <a:rPr lang="en-US" sz="4800" spc="336">
                  <a:solidFill>
                    <a:srgbClr val="F78C37"/>
                  </a:solidFill>
                  <a:latin typeface="Montserrat Classic Bold"/>
                </a:rPr>
                <a:t>BRAINPORT EINDHOVEN</a:t>
              </a:r>
            </a:p>
            <a:p>
              <a:pPr algn="ctr">
                <a:lnSpc>
                  <a:spcPts val="5519"/>
                </a:lnSpc>
              </a:pPr>
              <a:r>
                <a:rPr lang="en-US" sz="4800" spc="336">
                  <a:solidFill>
                    <a:srgbClr val="F78C37"/>
                  </a:solidFill>
                  <a:latin typeface="Montserrat Classic Bold"/>
                </a:rPr>
                <a:t>LESSONS LEARNED</a:t>
              </a:r>
            </a:p>
          </p:txBody>
        </p:sp>
        <p:sp>
          <p:nvSpPr>
            <p:cNvPr id="5" name="TextBox 5"/>
            <p:cNvSpPr txBox="1"/>
            <p:nvPr/>
          </p:nvSpPr>
          <p:spPr>
            <a:xfrm>
              <a:off x="0" y="2101325"/>
              <a:ext cx="11610373" cy="814959"/>
            </a:xfrm>
            <a:prstGeom prst="rect">
              <a:avLst/>
            </a:prstGeom>
          </p:spPr>
          <p:txBody>
            <a:bodyPr lIns="0" tIns="0" rIns="0" bIns="0" rtlCol="0" anchor="t">
              <a:spAutoFit/>
            </a:bodyPr>
            <a:lstStyle/>
            <a:p>
              <a:pPr>
                <a:lnSpc>
                  <a:spcPts val="2535"/>
                </a:lnSpc>
              </a:pPr>
              <a:endParaRPr/>
            </a:p>
            <a:p>
              <a:pPr>
                <a:lnSpc>
                  <a:spcPts val="2535"/>
                </a:lnSpc>
              </a:pPr>
              <a:endParaRPr/>
            </a:p>
          </p:txBody>
        </p:sp>
      </p:grpSp>
      <p:sp>
        <p:nvSpPr>
          <p:cNvPr id="6" name="Freeform 6"/>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5"/>
            <a:stretch>
              <a:fillRect/>
            </a:stretch>
          </a:blipFill>
        </p:spPr>
      </p:sp>
      <p:sp>
        <p:nvSpPr>
          <p:cNvPr id="7" name="Freeform 7"/>
          <p:cNvSpPr/>
          <p:nvPr/>
        </p:nvSpPr>
        <p:spPr>
          <a:xfrm>
            <a:off x="7274015" y="4210293"/>
            <a:ext cx="1410466" cy="1428649"/>
          </a:xfrm>
          <a:custGeom>
            <a:avLst/>
            <a:gdLst/>
            <a:ahLst/>
            <a:cxnLst/>
            <a:rect l="l" t="t" r="r" b="b"/>
            <a:pathLst>
              <a:path w="1410466" h="1428649">
                <a:moveTo>
                  <a:pt x="0" y="0"/>
                </a:moveTo>
                <a:lnTo>
                  <a:pt x="1410466" y="0"/>
                </a:lnTo>
                <a:lnTo>
                  <a:pt x="1410466" y="1428649"/>
                </a:lnTo>
                <a:lnTo>
                  <a:pt x="0" y="14286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014067" y="4218733"/>
            <a:ext cx="1486073" cy="1411769"/>
          </a:xfrm>
          <a:custGeom>
            <a:avLst/>
            <a:gdLst/>
            <a:ahLst/>
            <a:cxnLst/>
            <a:rect l="l" t="t" r="r" b="b"/>
            <a:pathLst>
              <a:path w="1486073" h="1411769">
                <a:moveTo>
                  <a:pt x="0" y="0"/>
                </a:moveTo>
                <a:lnTo>
                  <a:pt x="1486073" y="0"/>
                </a:lnTo>
                <a:lnTo>
                  <a:pt x="1486073" y="1411769"/>
                </a:lnTo>
                <a:lnTo>
                  <a:pt x="0" y="14117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3151791" y="4246462"/>
            <a:ext cx="1334271" cy="1356311"/>
          </a:xfrm>
          <a:custGeom>
            <a:avLst/>
            <a:gdLst/>
            <a:ahLst/>
            <a:cxnLst/>
            <a:rect l="l" t="t" r="r" b="b"/>
            <a:pathLst>
              <a:path w="1334271" h="1356311">
                <a:moveTo>
                  <a:pt x="0" y="0"/>
                </a:moveTo>
                <a:lnTo>
                  <a:pt x="1334270" y="0"/>
                </a:lnTo>
                <a:lnTo>
                  <a:pt x="1334270" y="1356311"/>
                </a:lnTo>
                <a:lnTo>
                  <a:pt x="0" y="13563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5143286" y="4104042"/>
            <a:ext cx="1473504" cy="1534900"/>
          </a:xfrm>
          <a:custGeom>
            <a:avLst/>
            <a:gdLst/>
            <a:ahLst/>
            <a:cxnLst/>
            <a:rect l="l" t="t" r="r" b="b"/>
            <a:pathLst>
              <a:path w="1473504" h="1534900">
                <a:moveTo>
                  <a:pt x="0" y="0"/>
                </a:moveTo>
                <a:lnTo>
                  <a:pt x="1473504" y="0"/>
                </a:lnTo>
                <a:lnTo>
                  <a:pt x="1473504" y="1534900"/>
                </a:lnTo>
                <a:lnTo>
                  <a:pt x="0" y="15349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TextBox 11"/>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
        <p:nvSpPr>
          <p:cNvPr id="12" name="TextBox 12"/>
          <p:cNvSpPr txBox="1"/>
          <p:nvPr/>
        </p:nvSpPr>
        <p:spPr>
          <a:xfrm>
            <a:off x="1036694" y="5866257"/>
            <a:ext cx="1405291" cy="717423"/>
          </a:xfrm>
          <a:prstGeom prst="rect">
            <a:avLst/>
          </a:prstGeom>
        </p:spPr>
        <p:txBody>
          <a:bodyPr lIns="0" tIns="0" rIns="0" bIns="0" rtlCol="0" anchor="t">
            <a:spAutoFit/>
          </a:bodyPr>
          <a:lstStyle/>
          <a:p>
            <a:pPr algn="ctr">
              <a:lnSpc>
                <a:spcPts val="1931"/>
              </a:lnSpc>
            </a:pPr>
            <a:r>
              <a:rPr lang="en-US" sz="1380">
                <a:solidFill>
                  <a:srgbClr val="000000"/>
                </a:solidFill>
                <a:latin typeface="Montserrat Light"/>
              </a:rPr>
              <a:t>Vertrouwen en vrijheid in uitvoering</a:t>
            </a:r>
          </a:p>
        </p:txBody>
      </p:sp>
      <p:sp>
        <p:nvSpPr>
          <p:cNvPr id="13" name="TextBox 13"/>
          <p:cNvSpPr txBox="1"/>
          <p:nvPr/>
        </p:nvSpPr>
        <p:spPr>
          <a:xfrm>
            <a:off x="3289710" y="5869747"/>
            <a:ext cx="1196351" cy="479340"/>
          </a:xfrm>
          <a:prstGeom prst="rect">
            <a:avLst/>
          </a:prstGeom>
        </p:spPr>
        <p:txBody>
          <a:bodyPr lIns="0" tIns="0" rIns="0" bIns="0" rtlCol="0" anchor="t">
            <a:spAutoFit/>
          </a:bodyPr>
          <a:lstStyle/>
          <a:p>
            <a:pPr algn="ctr">
              <a:lnSpc>
                <a:spcPts val="1929"/>
              </a:lnSpc>
            </a:pPr>
            <a:r>
              <a:rPr lang="en-US" sz="1378">
                <a:solidFill>
                  <a:srgbClr val="000000"/>
                </a:solidFill>
                <a:latin typeface="Montserrat Light"/>
              </a:rPr>
              <a:t>Lange termijn focus </a:t>
            </a:r>
          </a:p>
        </p:txBody>
      </p:sp>
      <p:sp>
        <p:nvSpPr>
          <p:cNvPr id="14" name="TextBox 14"/>
          <p:cNvSpPr txBox="1"/>
          <p:nvPr/>
        </p:nvSpPr>
        <p:spPr>
          <a:xfrm>
            <a:off x="5333017" y="5869747"/>
            <a:ext cx="1094043" cy="479340"/>
          </a:xfrm>
          <a:prstGeom prst="rect">
            <a:avLst/>
          </a:prstGeom>
        </p:spPr>
        <p:txBody>
          <a:bodyPr lIns="0" tIns="0" rIns="0" bIns="0" rtlCol="0" anchor="t">
            <a:spAutoFit/>
          </a:bodyPr>
          <a:lstStyle/>
          <a:p>
            <a:pPr algn="ctr">
              <a:lnSpc>
                <a:spcPts val="1929"/>
              </a:lnSpc>
            </a:pPr>
            <a:r>
              <a:rPr lang="en-US" sz="1378">
                <a:solidFill>
                  <a:srgbClr val="000000"/>
                </a:solidFill>
                <a:latin typeface="Montserrat Light"/>
              </a:rPr>
              <a:t>Overheid als facilitator </a:t>
            </a:r>
          </a:p>
        </p:txBody>
      </p:sp>
      <p:sp>
        <p:nvSpPr>
          <p:cNvPr id="15" name="TextBox 15"/>
          <p:cNvSpPr txBox="1"/>
          <p:nvPr/>
        </p:nvSpPr>
        <p:spPr>
          <a:xfrm>
            <a:off x="7214925" y="5869747"/>
            <a:ext cx="1701059" cy="479340"/>
          </a:xfrm>
          <a:prstGeom prst="rect">
            <a:avLst/>
          </a:prstGeom>
        </p:spPr>
        <p:txBody>
          <a:bodyPr lIns="0" tIns="0" rIns="0" bIns="0" rtlCol="0" anchor="t">
            <a:spAutoFit/>
          </a:bodyPr>
          <a:lstStyle/>
          <a:p>
            <a:pPr algn="ctr">
              <a:lnSpc>
                <a:spcPts val="1929"/>
              </a:lnSpc>
            </a:pPr>
            <a:r>
              <a:rPr lang="en-US" sz="1378">
                <a:solidFill>
                  <a:srgbClr val="000000"/>
                </a:solidFill>
                <a:latin typeface="Montserrat Light"/>
              </a:rPr>
              <a:t>Verbinding  en kerncompetenties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7470" y="1452755"/>
            <a:ext cx="7613091" cy="28575"/>
          </a:xfrm>
          <a:custGeom>
            <a:avLst/>
            <a:gdLst/>
            <a:ahLst/>
            <a:cxnLst/>
            <a:rect l="l" t="t" r="r" b="b"/>
            <a:pathLst>
              <a:path w="7613091" h="28575">
                <a:moveTo>
                  <a:pt x="0" y="0"/>
                </a:moveTo>
                <a:lnTo>
                  <a:pt x="7613090" y="0"/>
                </a:lnTo>
                <a:lnTo>
                  <a:pt x="7613090" y="28575"/>
                </a:lnTo>
                <a:lnTo>
                  <a:pt x="0" y="28575"/>
                </a:lnTo>
                <a:lnTo>
                  <a:pt x="0" y="0"/>
                </a:lnTo>
                <a:close/>
              </a:path>
            </a:pathLst>
          </a:custGeom>
          <a:blipFill>
            <a:blip r:embed="rId2">
              <a:extLst>
                <a:ext uri="{96DAC541-7B7A-43D3-8B79-37D633B846F1}">
                  <asvg:svgBlip xmlns:asvg="http://schemas.microsoft.com/office/drawing/2016/SVG/main" r:embed="rId3"/>
                </a:ext>
              </a:extLst>
            </a:blip>
            <a:stretch>
              <a:fillRect t="-13271243" b="-13271243"/>
            </a:stretch>
          </a:blipFill>
        </p:spPr>
      </p:sp>
      <p:sp>
        <p:nvSpPr>
          <p:cNvPr id="3" name="Freeform 3"/>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2">
              <a:extLst>
                <a:ext uri="{96DAC541-7B7A-43D3-8B79-37D633B846F1}">
                  <asvg:svgBlip xmlns:asvg="http://schemas.microsoft.com/office/drawing/2016/SVG/main" r:embed="rId3"/>
                </a:ext>
              </a:extLst>
            </a:blip>
            <a:stretch>
              <a:fillRect t="-13271243" b="-13271243"/>
            </a:stretch>
          </a:blipFill>
        </p:spPr>
      </p:sp>
      <p:sp>
        <p:nvSpPr>
          <p:cNvPr id="4" name="Freeform 4"/>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4"/>
            <a:stretch>
              <a:fillRect/>
            </a:stretch>
          </a:blipFill>
        </p:spPr>
      </p:sp>
      <p:sp>
        <p:nvSpPr>
          <p:cNvPr id="5" name="Freeform 5"/>
          <p:cNvSpPr/>
          <p:nvPr/>
        </p:nvSpPr>
        <p:spPr>
          <a:xfrm>
            <a:off x="7807502" y="4976912"/>
            <a:ext cx="1400123" cy="1400123"/>
          </a:xfrm>
          <a:custGeom>
            <a:avLst/>
            <a:gdLst/>
            <a:ahLst/>
            <a:cxnLst/>
            <a:rect l="l" t="t" r="r" b="b"/>
            <a:pathLst>
              <a:path w="1400123" h="1400123">
                <a:moveTo>
                  <a:pt x="0" y="0"/>
                </a:moveTo>
                <a:lnTo>
                  <a:pt x="1400124" y="0"/>
                </a:lnTo>
                <a:lnTo>
                  <a:pt x="1400124" y="1400123"/>
                </a:lnTo>
                <a:lnTo>
                  <a:pt x="0" y="14001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949482" y="4951348"/>
            <a:ext cx="1452835" cy="1452835"/>
          </a:xfrm>
          <a:custGeom>
            <a:avLst/>
            <a:gdLst/>
            <a:ahLst/>
            <a:cxnLst/>
            <a:rect l="l" t="t" r="r" b="b"/>
            <a:pathLst>
              <a:path w="1452835" h="1452835">
                <a:moveTo>
                  <a:pt x="0" y="0"/>
                </a:moveTo>
                <a:lnTo>
                  <a:pt x="1452835" y="0"/>
                </a:lnTo>
                <a:lnTo>
                  <a:pt x="1452835" y="1452836"/>
                </a:lnTo>
                <a:lnTo>
                  <a:pt x="0" y="14528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3321873" y="4978885"/>
            <a:ext cx="1477569" cy="1398150"/>
          </a:xfrm>
          <a:custGeom>
            <a:avLst/>
            <a:gdLst/>
            <a:ahLst/>
            <a:cxnLst/>
            <a:rect l="l" t="t" r="r" b="b"/>
            <a:pathLst>
              <a:path w="1477569" h="1398150">
                <a:moveTo>
                  <a:pt x="0" y="0"/>
                </a:moveTo>
                <a:lnTo>
                  <a:pt x="1477569" y="0"/>
                </a:lnTo>
                <a:lnTo>
                  <a:pt x="1477569" y="1398150"/>
                </a:lnTo>
                <a:lnTo>
                  <a:pt x="0" y="13981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a:off x="5723367" y="5006034"/>
            <a:ext cx="1160210" cy="1371002"/>
          </a:xfrm>
          <a:custGeom>
            <a:avLst/>
            <a:gdLst/>
            <a:ahLst/>
            <a:cxnLst/>
            <a:rect l="l" t="t" r="r" b="b"/>
            <a:pathLst>
              <a:path w="1160210" h="1371002">
                <a:moveTo>
                  <a:pt x="0" y="0"/>
                </a:moveTo>
                <a:lnTo>
                  <a:pt x="1160210" y="0"/>
                </a:lnTo>
                <a:lnTo>
                  <a:pt x="1160210" y="1371001"/>
                </a:lnTo>
                <a:lnTo>
                  <a:pt x="0" y="137100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9" name="Group 9"/>
          <p:cNvGrpSpPr/>
          <p:nvPr/>
        </p:nvGrpSpPr>
        <p:grpSpPr>
          <a:xfrm>
            <a:off x="949482" y="1631368"/>
            <a:ext cx="7596168" cy="2750699"/>
            <a:chOff x="0" y="0"/>
            <a:chExt cx="10128223" cy="3667599"/>
          </a:xfrm>
        </p:grpSpPr>
        <p:sp>
          <p:nvSpPr>
            <p:cNvPr id="10" name="TextBox 10"/>
            <p:cNvSpPr txBox="1"/>
            <p:nvPr/>
          </p:nvSpPr>
          <p:spPr>
            <a:xfrm>
              <a:off x="0" y="19050"/>
              <a:ext cx="10128223" cy="187579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ZORG-EN VEILIGHEIDSHUIZEN</a:t>
              </a:r>
            </a:p>
          </p:txBody>
        </p:sp>
        <p:sp>
          <p:nvSpPr>
            <p:cNvPr id="11" name="TextBox 11"/>
            <p:cNvSpPr txBox="1"/>
            <p:nvPr/>
          </p:nvSpPr>
          <p:spPr>
            <a:xfrm>
              <a:off x="0" y="2433540"/>
              <a:ext cx="10090795" cy="1234059"/>
            </a:xfrm>
            <a:prstGeom prst="rect">
              <a:avLst/>
            </a:prstGeom>
          </p:spPr>
          <p:txBody>
            <a:bodyPr lIns="0" tIns="0" rIns="0" bIns="0" rtlCol="0" anchor="t">
              <a:spAutoFit/>
            </a:bodyPr>
            <a:lstStyle/>
            <a:p>
              <a:pPr marL="391049" lvl="1" indent="-195524">
                <a:lnSpc>
                  <a:spcPts val="2535"/>
                </a:lnSpc>
                <a:buFont typeface="Arial"/>
                <a:buChar char="•"/>
              </a:pPr>
              <a:r>
                <a:rPr lang="en-US" sz="1811" spc="72">
                  <a:solidFill>
                    <a:srgbClr val="888888"/>
                  </a:solidFill>
                  <a:latin typeface="Montserrat Light"/>
                </a:rPr>
                <a:t>Complexe multi-problematiek en criminaliteit</a:t>
              </a:r>
            </a:p>
            <a:p>
              <a:pPr marL="391049" lvl="1" indent="-195524">
                <a:lnSpc>
                  <a:spcPts val="2535"/>
                </a:lnSpc>
                <a:buFont typeface="Arial"/>
                <a:buChar char="•"/>
              </a:pPr>
              <a:r>
                <a:rPr lang="en-US" sz="1811" spc="72">
                  <a:solidFill>
                    <a:srgbClr val="888888"/>
                  </a:solidFill>
                  <a:latin typeface="Montserrat Light"/>
                </a:rPr>
                <a:t>Experiment jaren '90</a:t>
              </a:r>
            </a:p>
            <a:p>
              <a:pPr marL="391049" lvl="1" indent="-195524">
                <a:lnSpc>
                  <a:spcPts val="2535"/>
                </a:lnSpc>
                <a:buFont typeface="Arial"/>
                <a:buChar char="•"/>
              </a:pPr>
              <a:r>
                <a:rPr lang="en-US" sz="1811" spc="72">
                  <a:solidFill>
                    <a:srgbClr val="888888"/>
                  </a:solidFill>
                  <a:latin typeface="Montserrat Light"/>
                </a:rPr>
                <a:t>Landelijk dekkend netwerk</a:t>
              </a:r>
            </a:p>
          </p:txBody>
        </p:sp>
      </p:grpSp>
      <p:sp>
        <p:nvSpPr>
          <p:cNvPr id="12" name="TextBox 12"/>
          <p:cNvSpPr txBox="1"/>
          <p:nvPr/>
        </p:nvSpPr>
        <p:spPr>
          <a:xfrm>
            <a:off x="1082533" y="670647"/>
            <a:ext cx="4691663"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3">
              <a:extLst>
                <a:ext uri="{96DAC541-7B7A-43D3-8B79-37D633B846F1}">
                  <asvg:svgBlip xmlns:asvg="http://schemas.microsoft.com/office/drawing/2016/SVG/main" r:embed="rId4"/>
                </a:ext>
              </a:extLst>
            </a:blip>
            <a:stretch>
              <a:fillRect t="-13271243" b="-13271243"/>
            </a:stretch>
          </a:blipFill>
        </p:spPr>
      </p:sp>
      <p:sp>
        <p:nvSpPr>
          <p:cNvPr id="3" name="Freeform 3"/>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5"/>
            <a:stretch>
              <a:fillRect/>
            </a:stretch>
          </a:blipFill>
        </p:spPr>
      </p:sp>
      <p:grpSp>
        <p:nvGrpSpPr>
          <p:cNvPr id="4" name="Group 4"/>
          <p:cNvGrpSpPr/>
          <p:nvPr/>
        </p:nvGrpSpPr>
        <p:grpSpPr>
          <a:xfrm>
            <a:off x="457634" y="3156347"/>
            <a:ext cx="2018361" cy="905264"/>
            <a:chOff x="0" y="0"/>
            <a:chExt cx="751988" cy="337277"/>
          </a:xfrm>
        </p:grpSpPr>
        <p:sp>
          <p:nvSpPr>
            <p:cNvPr id="5" name="Freeform 5"/>
            <p:cNvSpPr/>
            <p:nvPr/>
          </p:nvSpPr>
          <p:spPr>
            <a:xfrm>
              <a:off x="0" y="0"/>
              <a:ext cx="751988" cy="337277"/>
            </a:xfrm>
            <a:custGeom>
              <a:avLst/>
              <a:gdLst/>
              <a:ahLst/>
              <a:cxnLst/>
              <a:rect l="l" t="t" r="r" b="b"/>
              <a:pathLst>
                <a:path w="751988" h="337277">
                  <a:moveTo>
                    <a:pt x="138087" y="0"/>
                  </a:moveTo>
                  <a:lnTo>
                    <a:pt x="613901" y="0"/>
                  </a:lnTo>
                  <a:cubicBezTo>
                    <a:pt x="650524" y="0"/>
                    <a:pt x="685647" y="14548"/>
                    <a:pt x="711543" y="40445"/>
                  </a:cubicBezTo>
                  <a:cubicBezTo>
                    <a:pt x="737440" y="66341"/>
                    <a:pt x="751988" y="101464"/>
                    <a:pt x="751988" y="138087"/>
                  </a:cubicBezTo>
                  <a:lnTo>
                    <a:pt x="751988" y="199191"/>
                  </a:lnTo>
                  <a:cubicBezTo>
                    <a:pt x="751988" y="235814"/>
                    <a:pt x="737440" y="270936"/>
                    <a:pt x="711543" y="296833"/>
                  </a:cubicBezTo>
                  <a:cubicBezTo>
                    <a:pt x="685647" y="322729"/>
                    <a:pt x="650524" y="337277"/>
                    <a:pt x="613901" y="337277"/>
                  </a:cubicBezTo>
                  <a:lnTo>
                    <a:pt x="138087" y="337277"/>
                  </a:lnTo>
                  <a:cubicBezTo>
                    <a:pt x="101464" y="337277"/>
                    <a:pt x="66341" y="322729"/>
                    <a:pt x="40445" y="296833"/>
                  </a:cubicBezTo>
                  <a:cubicBezTo>
                    <a:pt x="14548" y="270936"/>
                    <a:pt x="0" y="235814"/>
                    <a:pt x="0" y="199191"/>
                  </a:cubicBezTo>
                  <a:lnTo>
                    <a:pt x="0" y="138087"/>
                  </a:lnTo>
                  <a:cubicBezTo>
                    <a:pt x="0" y="101464"/>
                    <a:pt x="14548" y="66341"/>
                    <a:pt x="40445" y="40445"/>
                  </a:cubicBezTo>
                  <a:cubicBezTo>
                    <a:pt x="66341" y="14548"/>
                    <a:pt x="101464" y="0"/>
                    <a:pt x="138087" y="0"/>
                  </a:cubicBezTo>
                  <a:close/>
                </a:path>
              </a:pathLst>
            </a:custGeom>
            <a:solidFill>
              <a:srgbClr val="F78C37"/>
            </a:solidFill>
            <a:ln w="47625">
              <a:solidFill>
                <a:srgbClr val="F78C37"/>
              </a:solidFill>
            </a:ln>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7" name="Group 7"/>
          <p:cNvGrpSpPr/>
          <p:nvPr/>
        </p:nvGrpSpPr>
        <p:grpSpPr>
          <a:xfrm>
            <a:off x="2729576" y="3156347"/>
            <a:ext cx="2018361" cy="905264"/>
            <a:chOff x="0" y="0"/>
            <a:chExt cx="751988" cy="337277"/>
          </a:xfrm>
        </p:grpSpPr>
        <p:sp>
          <p:nvSpPr>
            <p:cNvPr id="8" name="Freeform 8"/>
            <p:cNvSpPr/>
            <p:nvPr/>
          </p:nvSpPr>
          <p:spPr>
            <a:xfrm>
              <a:off x="0" y="0"/>
              <a:ext cx="751988" cy="337277"/>
            </a:xfrm>
            <a:custGeom>
              <a:avLst/>
              <a:gdLst/>
              <a:ahLst/>
              <a:cxnLst/>
              <a:rect l="l" t="t" r="r" b="b"/>
              <a:pathLst>
                <a:path w="751988" h="337277">
                  <a:moveTo>
                    <a:pt x="138087" y="0"/>
                  </a:moveTo>
                  <a:lnTo>
                    <a:pt x="613901" y="0"/>
                  </a:lnTo>
                  <a:cubicBezTo>
                    <a:pt x="650524" y="0"/>
                    <a:pt x="685647" y="14548"/>
                    <a:pt x="711543" y="40445"/>
                  </a:cubicBezTo>
                  <a:cubicBezTo>
                    <a:pt x="737440" y="66341"/>
                    <a:pt x="751988" y="101464"/>
                    <a:pt x="751988" y="138087"/>
                  </a:cubicBezTo>
                  <a:lnTo>
                    <a:pt x="751988" y="199191"/>
                  </a:lnTo>
                  <a:cubicBezTo>
                    <a:pt x="751988" y="235814"/>
                    <a:pt x="737440" y="270936"/>
                    <a:pt x="711543" y="296833"/>
                  </a:cubicBezTo>
                  <a:cubicBezTo>
                    <a:pt x="685647" y="322729"/>
                    <a:pt x="650524" y="337277"/>
                    <a:pt x="613901" y="337277"/>
                  </a:cubicBezTo>
                  <a:lnTo>
                    <a:pt x="138087" y="337277"/>
                  </a:lnTo>
                  <a:cubicBezTo>
                    <a:pt x="101464" y="337277"/>
                    <a:pt x="66341" y="322729"/>
                    <a:pt x="40445" y="296833"/>
                  </a:cubicBezTo>
                  <a:cubicBezTo>
                    <a:pt x="14548" y="270936"/>
                    <a:pt x="0" y="235814"/>
                    <a:pt x="0" y="199191"/>
                  </a:cubicBezTo>
                  <a:lnTo>
                    <a:pt x="0" y="138087"/>
                  </a:lnTo>
                  <a:cubicBezTo>
                    <a:pt x="0" y="101464"/>
                    <a:pt x="14548" y="66341"/>
                    <a:pt x="40445" y="40445"/>
                  </a:cubicBezTo>
                  <a:cubicBezTo>
                    <a:pt x="66341" y="14548"/>
                    <a:pt x="101464" y="0"/>
                    <a:pt x="138087" y="0"/>
                  </a:cubicBezTo>
                  <a:close/>
                </a:path>
              </a:pathLst>
            </a:custGeom>
            <a:solidFill>
              <a:srgbClr val="F78C37"/>
            </a:solidFill>
            <a:ln w="47625">
              <a:solidFill>
                <a:srgbClr val="F78C37"/>
              </a:solidFill>
            </a:ln>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10" name="Group 10"/>
          <p:cNvGrpSpPr/>
          <p:nvPr/>
        </p:nvGrpSpPr>
        <p:grpSpPr>
          <a:xfrm>
            <a:off x="5003591" y="3156347"/>
            <a:ext cx="2018361" cy="905264"/>
            <a:chOff x="0" y="0"/>
            <a:chExt cx="751988" cy="337277"/>
          </a:xfrm>
        </p:grpSpPr>
        <p:sp>
          <p:nvSpPr>
            <p:cNvPr id="11" name="Freeform 11"/>
            <p:cNvSpPr/>
            <p:nvPr/>
          </p:nvSpPr>
          <p:spPr>
            <a:xfrm>
              <a:off x="0" y="0"/>
              <a:ext cx="751988" cy="337277"/>
            </a:xfrm>
            <a:custGeom>
              <a:avLst/>
              <a:gdLst/>
              <a:ahLst/>
              <a:cxnLst/>
              <a:rect l="l" t="t" r="r" b="b"/>
              <a:pathLst>
                <a:path w="751988" h="337277">
                  <a:moveTo>
                    <a:pt x="138087" y="0"/>
                  </a:moveTo>
                  <a:lnTo>
                    <a:pt x="613901" y="0"/>
                  </a:lnTo>
                  <a:cubicBezTo>
                    <a:pt x="650524" y="0"/>
                    <a:pt x="685647" y="14548"/>
                    <a:pt x="711543" y="40445"/>
                  </a:cubicBezTo>
                  <a:cubicBezTo>
                    <a:pt x="737440" y="66341"/>
                    <a:pt x="751988" y="101464"/>
                    <a:pt x="751988" y="138087"/>
                  </a:cubicBezTo>
                  <a:lnTo>
                    <a:pt x="751988" y="199191"/>
                  </a:lnTo>
                  <a:cubicBezTo>
                    <a:pt x="751988" y="235814"/>
                    <a:pt x="737440" y="270936"/>
                    <a:pt x="711543" y="296833"/>
                  </a:cubicBezTo>
                  <a:cubicBezTo>
                    <a:pt x="685647" y="322729"/>
                    <a:pt x="650524" y="337277"/>
                    <a:pt x="613901" y="337277"/>
                  </a:cubicBezTo>
                  <a:lnTo>
                    <a:pt x="138087" y="337277"/>
                  </a:lnTo>
                  <a:cubicBezTo>
                    <a:pt x="101464" y="337277"/>
                    <a:pt x="66341" y="322729"/>
                    <a:pt x="40445" y="296833"/>
                  </a:cubicBezTo>
                  <a:cubicBezTo>
                    <a:pt x="14548" y="270936"/>
                    <a:pt x="0" y="235814"/>
                    <a:pt x="0" y="199191"/>
                  </a:cubicBezTo>
                  <a:lnTo>
                    <a:pt x="0" y="138087"/>
                  </a:lnTo>
                  <a:cubicBezTo>
                    <a:pt x="0" y="101464"/>
                    <a:pt x="14548" y="66341"/>
                    <a:pt x="40445" y="40445"/>
                  </a:cubicBezTo>
                  <a:cubicBezTo>
                    <a:pt x="66341" y="14548"/>
                    <a:pt x="101464" y="0"/>
                    <a:pt x="138087" y="0"/>
                  </a:cubicBezTo>
                  <a:close/>
                </a:path>
              </a:pathLst>
            </a:custGeom>
            <a:solidFill>
              <a:srgbClr val="F78C37"/>
            </a:solidFill>
            <a:ln w="47625">
              <a:solidFill>
                <a:srgbClr val="F78C37"/>
              </a:solidFill>
            </a:ln>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13" name="Group 13"/>
          <p:cNvGrpSpPr/>
          <p:nvPr/>
        </p:nvGrpSpPr>
        <p:grpSpPr>
          <a:xfrm>
            <a:off x="7277606" y="3156347"/>
            <a:ext cx="2018361" cy="905264"/>
            <a:chOff x="0" y="0"/>
            <a:chExt cx="751988" cy="337277"/>
          </a:xfrm>
        </p:grpSpPr>
        <p:sp>
          <p:nvSpPr>
            <p:cNvPr id="14" name="Freeform 14"/>
            <p:cNvSpPr/>
            <p:nvPr/>
          </p:nvSpPr>
          <p:spPr>
            <a:xfrm>
              <a:off x="0" y="0"/>
              <a:ext cx="751988" cy="337277"/>
            </a:xfrm>
            <a:custGeom>
              <a:avLst/>
              <a:gdLst/>
              <a:ahLst/>
              <a:cxnLst/>
              <a:rect l="l" t="t" r="r" b="b"/>
              <a:pathLst>
                <a:path w="751988" h="337277">
                  <a:moveTo>
                    <a:pt x="138087" y="0"/>
                  </a:moveTo>
                  <a:lnTo>
                    <a:pt x="613901" y="0"/>
                  </a:lnTo>
                  <a:cubicBezTo>
                    <a:pt x="650524" y="0"/>
                    <a:pt x="685647" y="14548"/>
                    <a:pt x="711543" y="40445"/>
                  </a:cubicBezTo>
                  <a:cubicBezTo>
                    <a:pt x="737440" y="66341"/>
                    <a:pt x="751988" y="101464"/>
                    <a:pt x="751988" y="138087"/>
                  </a:cubicBezTo>
                  <a:lnTo>
                    <a:pt x="751988" y="199191"/>
                  </a:lnTo>
                  <a:cubicBezTo>
                    <a:pt x="751988" y="235814"/>
                    <a:pt x="737440" y="270936"/>
                    <a:pt x="711543" y="296833"/>
                  </a:cubicBezTo>
                  <a:cubicBezTo>
                    <a:pt x="685647" y="322729"/>
                    <a:pt x="650524" y="337277"/>
                    <a:pt x="613901" y="337277"/>
                  </a:cubicBezTo>
                  <a:lnTo>
                    <a:pt x="138087" y="337277"/>
                  </a:lnTo>
                  <a:cubicBezTo>
                    <a:pt x="101464" y="337277"/>
                    <a:pt x="66341" y="322729"/>
                    <a:pt x="40445" y="296833"/>
                  </a:cubicBezTo>
                  <a:cubicBezTo>
                    <a:pt x="14548" y="270936"/>
                    <a:pt x="0" y="235814"/>
                    <a:pt x="0" y="199191"/>
                  </a:cubicBezTo>
                  <a:lnTo>
                    <a:pt x="0" y="138087"/>
                  </a:lnTo>
                  <a:cubicBezTo>
                    <a:pt x="0" y="101464"/>
                    <a:pt x="14548" y="66341"/>
                    <a:pt x="40445" y="40445"/>
                  </a:cubicBezTo>
                  <a:cubicBezTo>
                    <a:pt x="66341" y="14548"/>
                    <a:pt x="101464" y="0"/>
                    <a:pt x="138087" y="0"/>
                  </a:cubicBezTo>
                  <a:close/>
                </a:path>
              </a:pathLst>
            </a:custGeom>
            <a:solidFill>
              <a:srgbClr val="F78C37"/>
            </a:solidFill>
            <a:ln w="47625">
              <a:solidFill>
                <a:srgbClr val="F78C37"/>
              </a:solidFill>
            </a:ln>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16" name="Group 16"/>
          <p:cNvGrpSpPr/>
          <p:nvPr/>
        </p:nvGrpSpPr>
        <p:grpSpPr>
          <a:xfrm>
            <a:off x="457634" y="3873007"/>
            <a:ext cx="2016288" cy="2734768"/>
            <a:chOff x="0" y="-111365"/>
            <a:chExt cx="751216" cy="1018903"/>
          </a:xfrm>
        </p:grpSpPr>
        <p:sp>
          <p:nvSpPr>
            <p:cNvPr id="17" name="Freeform 17"/>
            <p:cNvSpPr/>
            <p:nvPr/>
          </p:nvSpPr>
          <p:spPr>
            <a:xfrm>
              <a:off x="0" y="8977"/>
              <a:ext cx="751216" cy="898561"/>
            </a:xfrm>
            <a:custGeom>
              <a:avLst/>
              <a:gdLst/>
              <a:ahLst/>
              <a:cxnLst/>
              <a:rect l="l" t="t" r="r" b="b"/>
              <a:pathLst>
                <a:path w="751216" h="898561">
                  <a:moveTo>
                    <a:pt x="138229" y="0"/>
                  </a:moveTo>
                  <a:lnTo>
                    <a:pt x="612987" y="0"/>
                  </a:lnTo>
                  <a:cubicBezTo>
                    <a:pt x="649648" y="0"/>
                    <a:pt x="684807" y="14563"/>
                    <a:pt x="710730" y="40486"/>
                  </a:cubicBezTo>
                  <a:cubicBezTo>
                    <a:pt x="736653" y="66409"/>
                    <a:pt x="751216" y="101568"/>
                    <a:pt x="751216" y="138229"/>
                  </a:cubicBezTo>
                  <a:lnTo>
                    <a:pt x="751216" y="760332"/>
                  </a:lnTo>
                  <a:cubicBezTo>
                    <a:pt x="751216" y="836674"/>
                    <a:pt x="689329" y="898561"/>
                    <a:pt x="612987" y="898561"/>
                  </a:cubicBezTo>
                  <a:lnTo>
                    <a:pt x="138229" y="898561"/>
                  </a:lnTo>
                  <a:cubicBezTo>
                    <a:pt x="61887" y="898561"/>
                    <a:pt x="0" y="836674"/>
                    <a:pt x="0" y="760332"/>
                  </a:cubicBezTo>
                  <a:lnTo>
                    <a:pt x="0" y="138229"/>
                  </a:lnTo>
                  <a:cubicBezTo>
                    <a:pt x="0" y="61887"/>
                    <a:pt x="61887" y="0"/>
                    <a:pt x="138229" y="0"/>
                  </a:cubicBezTo>
                  <a:close/>
                </a:path>
              </a:pathLst>
            </a:custGeom>
            <a:solidFill>
              <a:srgbClr val="000000">
                <a:alpha val="0"/>
              </a:srgbClr>
            </a:solidFill>
            <a:ln w="47625">
              <a:solidFill>
                <a:srgbClr val="F78C37"/>
              </a:solidFill>
            </a:ln>
          </p:spPr>
        </p:sp>
        <p:sp>
          <p:nvSpPr>
            <p:cNvPr id="18" name="TextBox 18"/>
            <p:cNvSpPr txBox="1"/>
            <p:nvPr/>
          </p:nvSpPr>
          <p:spPr>
            <a:xfrm>
              <a:off x="0" y="-111365"/>
              <a:ext cx="751216" cy="839066"/>
            </a:xfrm>
            <a:prstGeom prst="rect">
              <a:avLst/>
            </a:prstGeom>
          </p:spPr>
          <p:txBody>
            <a:bodyPr lIns="50800" tIns="50800" rIns="50800" bIns="50800" rtlCol="0" anchor="ctr"/>
            <a:lstStyle/>
            <a:p>
              <a:pPr algn="ctr">
                <a:lnSpc>
                  <a:spcPts val="2379"/>
                </a:lnSpc>
              </a:pPr>
              <a:r>
                <a:rPr lang="en-US" sz="1699" spc="67" dirty="0">
                  <a:solidFill>
                    <a:srgbClr val="000000"/>
                  </a:solidFill>
                  <a:latin typeface="Montserrat Light"/>
                </a:rPr>
                <a:t> </a:t>
              </a:r>
              <a:r>
                <a:rPr lang="en-US" sz="1699" spc="67" dirty="0" err="1">
                  <a:solidFill>
                    <a:srgbClr val="000000"/>
                  </a:solidFill>
                  <a:latin typeface="Montserrat Light"/>
                </a:rPr>
                <a:t>Verminderen</a:t>
              </a:r>
              <a:r>
                <a:rPr lang="en-US" sz="1699" spc="67" dirty="0">
                  <a:solidFill>
                    <a:srgbClr val="000000"/>
                  </a:solidFill>
                  <a:latin typeface="Montserrat Light"/>
                </a:rPr>
                <a:t> </a:t>
              </a:r>
              <a:r>
                <a:rPr lang="en-US" sz="1699" spc="67" dirty="0" err="1">
                  <a:solidFill>
                    <a:srgbClr val="000000"/>
                  </a:solidFill>
                  <a:latin typeface="Montserrat Light"/>
                </a:rPr>
                <a:t>en</a:t>
              </a:r>
              <a:r>
                <a:rPr lang="en-US" sz="1699" spc="67" dirty="0">
                  <a:solidFill>
                    <a:srgbClr val="000000"/>
                  </a:solidFill>
                  <a:latin typeface="Montserrat Light"/>
                </a:rPr>
                <a:t> </a:t>
              </a:r>
              <a:r>
                <a:rPr lang="en-US" sz="1699" spc="67" dirty="0" err="1">
                  <a:solidFill>
                    <a:srgbClr val="000000"/>
                  </a:solidFill>
                  <a:latin typeface="Montserrat Light"/>
                </a:rPr>
                <a:t>voorkomen</a:t>
              </a:r>
              <a:r>
                <a:rPr lang="en-US" sz="1699" spc="67" dirty="0">
                  <a:solidFill>
                    <a:srgbClr val="000000"/>
                  </a:solidFill>
                  <a:latin typeface="Montserrat Light"/>
                </a:rPr>
                <a:t>: </a:t>
              </a:r>
              <a:r>
                <a:rPr lang="en-US" sz="1699" spc="67" dirty="0" err="1">
                  <a:solidFill>
                    <a:srgbClr val="000000"/>
                  </a:solidFill>
                  <a:latin typeface="Montserrat Light"/>
                </a:rPr>
                <a:t>huiselijk</a:t>
              </a:r>
              <a:r>
                <a:rPr lang="en-US" sz="1699" spc="67" dirty="0">
                  <a:solidFill>
                    <a:srgbClr val="000000"/>
                  </a:solidFill>
                  <a:latin typeface="Montserrat Light"/>
                </a:rPr>
                <a:t> </a:t>
              </a:r>
              <a:r>
                <a:rPr lang="en-US" sz="1699" spc="67" dirty="0" err="1">
                  <a:solidFill>
                    <a:srgbClr val="000000"/>
                  </a:solidFill>
                  <a:latin typeface="Montserrat Light"/>
                </a:rPr>
                <a:t>geweld</a:t>
              </a:r>
              <a:r>
                <a:rPr lang="en-US" sz="1699" spc="67" dirty="0">
                  <a:solidFill>
                    <a:srgbClr val="000000"/>
                  </a:solidFill>
                  <a:latin typeface="Montserrat Light"/>
                </a:rPr>
                <a:t>, </a:t>
              </a:r>
              <a:r>
                <a:rPr lang="en-US" sz="1699" spc="67" dirty="0" err="1">
                  <a:solidFill>
                    <a:srgbClr val="000000"/>
                  </a:solidFill>
                  <a:latin typeface="Montserrat Light"/>
                </a:rPr>
                <a:t>ernstige</a:t>
              </a:r>
              <a:r>
                <a:rPr lang="en-US" sz="1699" spc="67" dirty="0">
                  <a:solidFill>
                    <a:srgbClr val="000000"/>
                  </a:solidFill>
                  <a:latin typeface="Montserrat Light"/>
                </a:rPr>
                <a:t> </a:t>
              </a:r>
              <a:r>
                <a:rPr lang="en-US" sz="1699" spc="67" dirty="0" err="1">
                  <a:solidFill>
                    <a:srgbClr val="000000"/>
                  </a:solidFill>
                  <a:latin typeface="Montserrat Light"/>
                </a:rPr>
                <a:t>overlast</a:t>
              </a:r>
              <a:r>
                <a:rPr lang="en-US" sz="1699" spc="67" dirty="0">
                  <a:solidFill>
                    <a:srgbClr val="000000"/>
                  </a:solidFill>
                  <a:latin typeface="Montserrat Light"/>
                </a:rPr>
                <a:t> </a:t>
              </a:r>
              <a:r>
                <a:rPr lang="en-US" sz="1699" spc="67" dirty="0" err="1">
                  <a:solidFill>
                    <a:srgbClr val="000000"/>
                  </a:solidFill>
                  <a:latin typeface="Montserrat Light"/>
                </a:rPr>
                <a:t>en</a:t>
              </a:r>
              <a:r>
                <a:rPr lang="en-US" sz="1699" spc="67" dirty="0">
                  <a:solidFill>
                    <a:srgbClr val="000000"/>
                  </a:solidFill>
                  <a:latin typeface="Montserrat Light"/>
                </a:rPr>
                <a:t> </a:t>
              </a:r>
              <a:r>
                <a:rPr lang="en-US" sz="1699" spc="67" dirty="0" err="1">
                  <a:solidFill>
                    <a:srgbClr val="000000"/>
                  </a:solidFill>
                  <a:latin typeface="Montserrat Light"/>
                </a:rPr>
                <a:t>radicalisering</a:t>
              </a:r>
              <a:endParaRPr lang="en-US" sz="1699" spc="67" dirty="0">
                <a:solidFill>
                  <a:srgbClr val="000000"/>
                </a:solidFill>
                <a:latin typeface="Montserrat Light"/>
              </a:endParaRPr>
            </a:p>
          </p:txBody>
        </p:sp>
      </p:grpSp>
      <p:grpSp>
        <p:nvGrpSpPr>
          <p:cNvPr id="19" name="Group 19"/>
          <p:cNvGrpSpPr/>
          <p:nvPr/>
        </p:nvGrpSpPr>
        <p:grpSpPr>
          <a:xfrm>
            <a:off x="2729576" y="4171914"/>
            <a:ext cx="2042501" cy="2411766"/>
            <a:chOff x="0" y="0"/>
            <a:chExt cx="760982" cy="898561"/>
          </a:xfrm>
        </p:grpSpPr>
        <p:sp>
          <p:nvSpPr>
            <p:cNvPr id="20" name="Freeform 20"/>
            <p:cNvSpPr/>
            <p:nvPr/>
          </p:nvSpPr>
          <p:spPr>
            <a:xfrm>
              <a:off x="0" y="0"/>
              <a:ext cx="751988" cy="898561"/>
            </a:xfrm>
            <a:custGeom>
              <a:avLst/>
              <a:gdLst/>
              <a:ahLst/>
              <a:cxnLst/>
              <a:rect l="l" t="t" r="r" b="b"/>
              <a:pathLst>
                <a:path w="751988" h="898561">
                  <a:moveTo>
                    <a:pt x="138087" y="0"/>
                  </a:moveTo>
                  <a:lnTo>
                    <a:pt x="613901" y="0"/>
                  </a:lnTo>
                  <a:cubicBezTo>
                    <a:pt x="650524" y="0"/>
                    <a:pt x="685647" y="14548"/>
                    <a:pt x="711543" y="40445"/>
                  </a:cubicBezTo>
                  <a:cubicBezTo>
                    <a:pt x="737440" y="66341"/>
                    <a:pt x="751988" y="101464"/>
                    <a:pt x="751988" y="138087"/>
                  </a:cubicBezTo>
                  <a:lnTo>
                    <a:pt x="751988" y="760474"/>
                  </a:lnTo>
                  <a:cubicBezTo>
                    <a:pt x="751988" y="797097"/>
                    <a:pt x="737440" y="832220"/>
                    <a:pt x="711543" y="858116"/>
                  </a:cubicBezTo>
                  <a:cubicBezTo>
                    <a:pt x="685647" y="884012"/>
                    <a:pt x="650524" y="898561"/>
                    <a:pt x="613901" y="898561"/>
                  </a:cubicBezTo>
                  <a:lnTo>
                    <a:pt x="138087" y="898561"/>
                  </a:lnTo>
                  <a:cubicBezTo>
                    <a:pt x="101464" y="898561"/>
                    <a:pt x="66341" y="884012"/>
                    <a:pt x="40445" y="858116"/>
                  </a:cubicBezTo>
                  <a:cubicBezTo>
                    <a:pt x="14548" y="832220"/>
                    <a:pt x="0" y="797097"/>
                    <a:pt x="0" y="760474"/>
                  </a:cubicBezTo>
                  <a:lnTo>
                    <a:pt x="0" y="138087"/>
                  </a:lnTo>
                  <a:cubicBezTo>
                    <a:pt x="0" y="101464"/>
                    <a:pt x="14548" y="66341"/>
                    <a:pt x="40445" y="40445"/>
                  </a:cubicBezTo>
                  <a:cubicBezTo>
                    <a:pt x="66341" y="14548"/>
                    <a:pt x="101464" y="0"/>
                    <a:pt x="138087" y="0"/>
                  </a:cubicBezTo>
                  <a:close/>
                </a:path>
              </a:pathLst>
            </a:custGeom>
            <a:solidFill>
              <a:srgbClr val="000000">
                <a:alpha val="0"/>
              </a:srgbClr>
            </a:solidFill>
            <a:ln w="47625">
              <a:solidFill>
                <a:srgbClr val="F78C37"/>
              </a:solidFill>
            </a:ln>
          </p:spPr>
        </p:sp>
        <p:sp>
          <p:nvSpPr>
            <p:cNvPr id="21" name="TextBox 21"/>
            <p:cNvSpPr txBox="1"/>
            <p:nvPr/>
          </p:nvSpPr>
          <p:spPr>
            <a:xfrm>
              <a:off x="9766" y="8977"/>
              <a:ext cx="751216" cy="839066"/>
            </a:xfrm>
            <a:prstGeom prst="rect">
              <a:avLst/>
            </a:prstGeom>
          </p:spPr>
          <p:txBody>
            <a:bodyPr lIns="50800" tIns="50800" rIns="50800" bIns="50800" rtlCol="0" anchor="ctr"/>
            <a:lstStyle/>
            <a:p>
              <a:pPr algn="ctr">
                <a:lnSpc>
                  <a:spcPts val="2379"/>
                </a:lnSpc>
              </a:pPr>
              <a:r>
                <a:rPr lang="en-US" sz="1699" spc="67" dirty="0" err="1">
                  <a:solidFill>
                    <a:srgbClr val="000000"/>
                  </a:solidFill>
                  <a:latin typeface="Montserrat Light"/>
                </a:rPr>
                <a:t>Netwerk</a:t>
              </a:r>
              <a:r>
                <a:rPr lang="en-US" sz="1699" spc="67" dirty="0">
                  <a:solidFill>
                    <a:srgbClr val="000000"/>
                  </a:solidFill>
                  <a:latin typeface="Montserrat Light"/>
                </a:rPr>
                <a:t> </a:t>
              </a:r>
              <a:r>
                <a:rPr lang="en-US" sz="1699" spc="67" dirty="0" err="1">
                  <a:solidFill>
                    <a:srgbClr val="000000"/>
                  </a:solidFill>
                  <a:latin typeface="Montserrat Light"/>
                </a:rPr>
                <a:t>samenwerking</a:t>
              </a:r>
              <a:endParaRPr lang="en-US" sz="1699" spc="67" dirty="0">
                <a:solidFill>
                  <a:srgbClr val="000000"/>
                </a:solidFill>
                <a:latin typeface="Montserrat Light"/>
              </a:endParaRPr>
            </a:p>
            <a:p>
              <a:pPr algn="ctr">
                <a:lnSpc>
                  <a:spcPts val="2379"/>
                </a:lnSpc>
              </a:pPr>
              <a:endParaRPr lang="en-US" sz="1699" spc="67" dirty="0">
                <a:solidFill>
                  <a:srgbClr val="000000"/>
                </a:solidFill>
                <a:latin typeface="Montserrat Light"/>
              </a:endParaRPr>
            </a:p>
            <a:p>
              <a:pPr algn="ctr">
                <a:lnSpc>
                  <a:spcPts val="2379"/>
                </a:lnSpc>
              </a:pPr>
              <a:r>
                <a:rPr lang="en-US" sz="1699" spc="67" dirty="0" err="1">
                  <a:solidFill>
                    <a:srgbClr val="000000"/>
                  </a:solidFill>
                  <a:latin typeface="Montserrat Light"/>
                </a:rPr>
                <a:t>Integrale</a:t>
              </a:r>
              <a:r>
                <a:rPr lang="en-US" sz="1699" spc="67" dirty="0">
                  <a:solidFill>
                    <a:srgbClr val="000000"/>
                  </a:solidFill>
                  <a:latin typeface="Montserrat Light"/>
                </a:rPr>
                <a:t> </a:t>
              </a:r>
              <a:r>
                <a:rPr lang="en-US" sz="1699" spc="67" dirty="0" err="1">
                  <a:solidFill>
                    <a:srgbClr val="000000"/>
                  </a:solidFill>
                  <a:latin typeface="Montserrat Light"/>
                </a:rPr>
                <a:t>aanpak</a:t>
              </a:r>
              <a:r>
                <a:rPr lang="en-US" sz="1699" spc="67" dirty="0">
                  <a:solidFill>
                    <a:srgbClr val="000000"/>
                  </a:solidFill>
                  <a:latin typeface="Montserrat Light"/>
                </a:rPr>
                <a:t> </a:t>
              </a:r>
            </a:p>
            <a:p>
              <a:pPr>
                <a:lnSpc>
                  <a:spcPts val="2379"/>
                </a:lnSpc>
              </a:pPr>
              <a:endParaRPr lang="en-US" sz="1699" spc="67" dirty="0">
                <a:solidFill>
                  <a:srgbClr val="000000"/>
                </a:solidFill>
                <a:latin typeface="Montserrat Light"/>
              </a:endParaRPr>
            </a:p>
            <a:p>
              <a:pPr>
                <a:lnSpc>
                  <a:spcPts val="2379"/>
                </a:lnSpc>
              </a:pPr>
              <a:endParaRPr lang="en-US" sz="1699" spc="67" dirty="0">
                <a:solidFill>
                  <a:srgbClr val="000000"/>
                </a:solidFill>
                <a:latin typeface="Montserrat Light"/>
              </a:endParaRPr>
            </a:p>
          </p:txBody>
        </p:sp>
      </p:grpSp>
      <p:grpSp>
        <p:nvGrpSpPr>
          <p:cNvPr id="22" name="Group 22"/>
          <p:cNvGrpSpPr/>
          <p:nvPr/>
        </p:nvGrpSpPr>
        <p:grpSpPr>
          <a:xfrm>
            <a:off x="5003591" y="4171914"/>
            <a:ext cx="2018361" cy="2411766"/>
            <a:chOff x="0" y="0"/>
            <a:chExt cx="751988" cy="898561"/>
          </a:xfrm>
        </p:grpSpPr>
        <p:sp>
          <p:nvSpPr>
            <p:cNvPr id="23" name="Freeform 23"/>
            <p:cNvSpPr/>
            <p:nvPr/>
          </p:nvSpPr>
          <p:spPr>
            <a:xfrm>
              <a:off x="0" y="0"/>
              <a:ext cx="751988" cy="898561"/>
            </a:xfrm>
            <a:custGeom>
              <a:avLst/>
              <a:gdLst/>
              <a:ahLst/>
              <a:cxnLst/>
              <a:rect l="l" t="t" r="r" b="b"/>
              <a:pathLst>
                <a:path w="751988" h="898561">
                  <a:moveTo>
                    <a:pt x="138087" y="0"/>
                  </a:moveTo>
                  <a:lnTo>
                    <a:pt x="613901" y="0"/>
                  </a:lnTo>
                  <a:cubicBezTo>
                    <a:pt x="650524" y="0"/>
                    <a:pt x="685647" y="14548"/>
                    <a:pt x="711543" y="40445"/>
                  </a:cubicBezTo>
                  <a:cubicBezTo>
                    <a:pt x="737440" y="66341"/>
                    <a:pt x="751988" y="101464"/>
                    <a:pt x="751988" y="138087"/>
                  </a:cubicBezTo>
                  <a:lnTo>
                    <a:pt x="751988" y="760474"/>
                  </a:lnTo>
                  <a:cubicBezTo>
                    <a:pt x="751988" y="797097"/>
                    <a:pt x="737440" y="832220"/>
                    <a:pt x="711543" y="858116"/>
                  </a:cubicBezTo>
                  <a:cubicBezTo>
                    <a:pt x="685647" y="884012"/>
                    <a:pt x="650524" y="898561"/>
                    <a:pt x="613901" y="898561"/>
                  </a:cubicBezTo>
                  <a:lnTo>
                    <a:pt x="138087" y="898561"/>
                  </a:lnTo>
                  <a:cubicBezTo>
                    <a:pt x="101464" y="898561"/>
                    <a:pt x="66341" y="884012"/>
                    <a:pt x="40445" y="858116"/>
                  </a:cubicBezTo>
                  <a:cubicBezTo>
                    <a:pt x="14548" y="832220"/>
                    <a:pt x="0" y="797097"/>
                    <a:pt x="0" y="760474"/>
                  </a:cubicBezTo>
                  <a:lnTo>
                    <a:pt x="0" y="138087"/>
                  </a:lnTo>
                  <a:cubicBezTo>
                    <a:pt x="0" y="101464"/>
                    <a:pt x="14548" y="66341"/>
                    <a:pt x="40445" y="40445"/>
                  </a:cubicBezTo>
                  <a:cubicBezTo>
                    <a:pt x="66341" y="14548"/>
                    <a:pt x="101464" y="0"/>
                    <a:pt x="138087" y="0"/>
                  </a:cubicBezTo>
                  <a:close/>
                </a:path>
              </a:pathLst>
            </a:custGeom>
            <a:solidFill>
              <a:srgbClr val="000000">
                <a:alpha val="0"/>
              </a:srgbClr>
            </a:solidFill>
            <a:ln w="47625">
              <a:solidFill>
                <a:srgbClr val="F78C37"/>
              </a:solidFill>
            </a:ln>
          </p:spPr>
        </p:sp>
        <p:sp>
          <p:nvSpPr>
            <p:cNvPr id="24" name="TextBox 24"/>
            <p:cNvSpPr txBox="1"/>
            <p:nvPr/>
          </p:nvSpPr>
          <p:spPr>
            <a:xfrm>
              <a:off x="0" y="-28575"/>
              <a:ext cx="812800" cy="841375"/>
            </a:xfrm>
            <a:prstGeom prst="rect">
              <a:avLst/>
            </a:prstGeom>
          </p:spPr>
          <p:txBody>
            <a:bodyPr lIns="50800" tIns="50800" rIns="50800" bIns="50800" rtlCol="0" anchor="ctr"/>
            <a:lstStyle/>
            <a:p>
              <a:pPr algn="ctr">
                <a:lnSpc>
                  <a:spcPts val="2379"/>
                </a:lnSpc>
              </a:pPr>
              <a:endParaRPr/>
            </a:p>
            <a:p>
              <a:pPr>
                <a:lnSpc>
                  <a:spcPts val="2379"/>
                </a:lnSpc>
              </a:pPr>
              <a:endParaRPr/>
            </a:p>
            <a:p>
              <a:pPr>
                <a:lnSpc>
                  <a:spcPts val="2379"/>
                </a:lnSpc>
              </a:pPr>
              <a:endParaRPr/>
            </a:p>
            <a:p>
              <a:pPr>
                <a:lnSpc>
                  <a:spcPts val="2379"/>
                </a:lnSpc>
              </a:pPr>
              <a:endParaRPr/>
            </a:p>
          </p:txBody>
        </p:sp>
      </p:grpSp>
      <p:grpSp>
        <p:nvGrpSpPr>
          <p:cNvPr id="25" name="Group 25"/>
          <p:cNvGrpSpPr/>
          <p:nvPr/>
        </p:nvGrpSpPr>
        <p:grpSpPr>
          <a:xfrm>
            <a:off x="7277606" y="4171914"/>
            <a:ext cx="2018361" cy="2411766"/>
            <a:chOff x="0" y="0"/>
            <a:chExt cx="751988" cy="898561"/>
          </a:xfrm>
        </p:grpSpPr>
        <p:sp>
          <p:nvSpPr>
            <p:cNvPr id="26" name="Freeform 26"/>
            <p:cNvSpPr/>
            <p:nvPr/>
          </p:nvSpPr>
          <p:spPr>
            <a:xfrm>
              <a:off x="0" y="0"/>
              <a:ext cx="751988" cy="898561"/>
            </a:xfrm>
            <a:custGeom>
              <a:avLst/>
              <a:gdLst/>
              <a:ahLst/>
              <a:cxnLst/>
              <a:rect l="l" t="t" r="r" b="b"/>
              <a:pathLst>
                <a:path w="751988" h="898561">
                  <a:moveTo>
                    <a:pt x="138087" y="0"/>
                  </a:moveTo>
                  <a:lnTo>
                    <a:pt x="613901" y="0"/>
                  </a:lnTo>
                  <a:cubicBezTo>
                    <a:pt x="650524" y="0"/>
                    <a:pt x="685647" y="14548"/>
                    <a:pt x="711543" y="40445"/>
                  </a:cubicBezTo>
                  <a:cubicBezTo>
                    <a:pt x="737440" y="66341"/>
                    <a:pt x="751988" y="101464"/>
                    <a:pt x="751988" y="138087"/>
                  </a:cubicBezTo>
                  <a:lnTo>
                    <a:pt x="751988" y="760474"/>
                  </a:lnTo>
                  <a:cubicBezTo>
                    <a:pt x="751988" y="797097"/>
                    <a:pt x="737440" y="832220"/>
                    <a:pt x="711543" y="858116"/>
                  </a:cubicBezTo>
                  <a:cubicBezTo>
                    <a:pt x="685647" y="884012"/>
                    <a:pt x="650524" y="898561"/>
                    <a:pt x="613901" y="898561"/>
                  </a:cubicBezTo>
                  <a:lnTo>
                    <a:pt x="138087" y="898561"/>
                  </a:lnTo>
                  <a:cubicBezTo>
                    <a:pt x="101464" y="898561"/>
                    <a:pt x="66341" y="884012"/>
                    <a:pt x="40445" y="858116"/>
                  </a:cubicBezTo>
                  <a:cubicBezTo>
                    <a:pt x="14548" y="832220"/>
                    <a:pt x="0" y="797097"/>
                    <a:pt x="0" y="760474"/>
                  </a:cubicBezTo>
                  <a:lnTo>
                    <a:pt x="0" y="138087"/>
                  </a:lnTo>
                  <a:cubicBezTo>
                    <a:pt x="0" y="101464"/>
                    <a:pt x="14548" y="66341"/>
                    <a:pt x="40445" y="40445"/>
                  </a:cubicBezTo>
                  <a:cubicBezTo>
                    <a:pt x="66341" y="14548"/>
                    <a:pt x="101464" y="0"/>
                    <a:pt x="138087" y="0"/>
                  </a:cubicBezTo>
                  <a:close/>
                </a:path>
              </a:pathLst>
            </a:custGeom>
            <a:solidFill>
              <a:srgbClr val="000000">
                <a:alpha val="0"/>
              </a:srgbClr>
            </a:solidFill>
            <a:ln w="47625">
              <a:solidFill>
                <a:srgbClr val="F78C37"/>
              </a:solidFill>
            </a:ln>
          </p:spPr>
        </p:sp>
        <p:sp>
          <p:nvSpPr>
            <p:cNvPr id="27" name="TextBox 27"/>
            <p:cNvSpPr txBox="1"/>
            <p:nvPr/>
          </p:nvSpPr>
          <p:spPr>
            <a:xfrm>
              <a:off x="0" y="-28575"/>
              <a:ext cx="812800" cy="841375"/>
            </a:xfrm>
            <a:prstGeom prst="rect">
              <a:avLst/>
            </a:prstGeom>
          </p:spPr>
          <p:txBody>
            <a:bodyPr lIns="50800" tIns="50800" rIns="50800" bIns="50800" rtlCol="0" anchor="ctr"/>
            <a:lstStyle/>
            <a:p>
              <a:pPr algn="ctr">
                <a:lnSpc>
                  <a:spcPts val="2379"/>
                </a:lnSpc>
              </a:pPr>
              <a:endParaRPr/>
            </a:p>
            <a:p>
              <a:pPr algn="ctr">
                <a:lnSpc>
                  <a:spcPts val="2379"/>
                </a:lnSpc>
              </a:pPr>
              <a:endParaRPr/>
            </a:p>
            <a:p>
              <a:pPr algn="ctr">
                <a:lnSpc>
                  <a:spcPts val="2379"/>
                </a:lnSpc>
              </a:pPr>
              <a:endParaRPr/>
            </a:p>
          </p:txBody>
        </p:sp>
      </p:grpSp>
      <p:sp>
        <p:nvSpPr>
          <p:cNvPr id="28" name="Freeform 28"/>
          <p:cNvSpPr/>
          <p:nvPr/>
        </p:nvSpPr>
        <p:spPr>
          <a:xfrm>
            <a:off x="8134608" y="5605699"/>
            <a:ext cx="259695" cy="519389"/>
          </a:xfrm>
          <a:custGeom>
            <a:avLst/>
            <a:gdLst/>
            <a:ahLst/>
            <a:cxnLst/>
            <a:rect l="l" t="t" r="r" b="b"/>
            <a:pathLst>
              <a:path w="259695" h="519389">
                <a:moveTo>
                  <a:pt x="0" y="0"/>
                </a:moveTo>
                <a:lnTo>
                  <a:pt x="259695" y="0"/>
                </a:lnTo>
                <a:lnTo>
                  <a:pt x="259695" y="519389"/>
                </a:lnTo>
                <a:lnTo>
                  <a:pt x="0" y="5193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731520" y="1627324"/>
            <a:ext cx="9327238" cy="140208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ZORG- EN VEILIGHEIDSHUIZEN</a:t>
            </a:r>
          </a:p>
        </p:txBody>
      </p:sp>
      <p:sp>
        <p:nvSpPr>
          <p:cNvPr id="30" name="TextBox 30"/>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
        <p:nvSpPr>
          <p:cNvPr id="31" name="TextBox 31"/>
          <p:cNvSpPr txBox="1"/>
          <p:nvPr/>
        </p:nvSpPr>
        <p:spPr>
          <a:xfrm>
            <a:off x="457634" y="3455244"/>
            <a:ext cx="2016288" cy="278895"/>
          </a:xfrm>
          <a:prstGeom prst="rect">
            <a:avLst/>
          </a:prstGeom>
        </p:spPr>
        <p:txBody>
          <a:bodyPr lIns="0" tIns="0" rIns="0" bIns="0" rtlCol="0" anchor="t">
            <a:spAutoFit/>
          </a:bodyPr>
          <a:lstStyle/>
          <a:p>
            <a:pPr algn="ctr">
              <a:lnSpc>
                <a:spcPts val="2381"/>
              </a:lnSpc>
              <a:spcBef>
                <a:spcPct val="0"/>
              </a:spcBef>
            </a:pPr>
            <a:r>
              <a:rPr lang="en-US" sz="1701" spc="68">
                <a:solidFill>
                  <a:srgbClr val="000000"/>
                </a:solidFill>
                <a:latin typeface="Montserrat Light"/>
              </a:rPr>
              <a:t>Programmatisch</a:t>
            </a:r>
          </a:p>
        </p:txBody>
      </p:sp>
      <p:sp>
        <p:nvSpPr>
          <p:cNvPr id="32" name="TextBox 32"/>
          <p:cNvSpPr txBox="1"/>
          <p:nvPr/>
        </p:nvSpPr>
        <p:spPr>
          <a:xfrm>
            <a:off x="3276600" y="3455244"/>
            <a:ext cx="840370" cy="284758"/>
          </a:xfrm>
          <a:prstGeom prst="rect">
            <a:avLst/>
          </a:prstGeom>
        </p:spPr>
        <p:txBody>
          <a:bodyPr wrap="square" lIns="0" tIns="0" rIns="0" bIns="0" rtlCol="0" anchor="t">
            <a:spAutoFit/>
          </a:bodyPr>
          <a:lstStyle/>
          <a:p>
            <a:pPr algn="ctr">
              <a:lnSpc>
                <a:spcPts val="2381"/>
              </a:lnSpc>
              <a:spcBef>
                <a:spcPct val="0"/>
              </a:spcBef>
            </a:pPr>
            <a:r>
              <a:rPr lang="en-US" sz="1701" spc="68" dirty="0" err="1">
                <a:solidFill>
                  <a:srgbClr val="000000"/>
                </a:solidFill>
                <a:latin typeface="Montserrat Light"/>
              </a:rPr>
              <a:t>Proces</a:t>
            </a:r>
            <a:endParaRPr lang="en-US" sz="1701" spc="68" dirty="0">
              <a:solidFill>
                <a:srgbClr val="000000"/>
              </a:solidFill>
              <a:latin typeface="Montserrat Light"/>
            </a:endParaRPr>
          </a:p>
        </p:txBody>
      </p:sp>
      <p:sp>
        <p:nvSpPr>
          <p:cNvPr id="33" name="TextBox 33"/>
          <p:cNvSpPr txBox="1"/>
          <p:nvPr/>
        </p:nvSpPr>
        <p:spPr>
          <a:xfrm>
            <a:off x="5538952" y="3468414"/>
            <a:ext cx="902691" cy="284758"/>
          </a:xfrm>
          <a:prstGeom prst="rect">
            <a:avLst/>
          </a:prstGeom>
        </p:spPr>
        <p:txBody>
          <a:bodyPr wrap="square" lIns="0" tIns="0" rIns="0" bIns="0" rtlCol="0" anchor="t">
            <a:spAutoFit/>
          </a:bodyPr>
          <a:lstStyle/>
          <a:p>
            <a:pPr algn="ctr">
              <a:lnSpc>
                <a:spcPts val="2381"/>
              </a:lnSpc>
              <a:spcBef>
                <a:spcPct val="0"/>
              </a:spcBef>
            </a:pPr>
            <a:r>
              <a:rPr lang="en-US" sz="1701" spc="68" dirty="0" err="1">
                <a:solidFill>
                  <a:srgbClr val="000000"/>
                </a:solidFill>
                <a:latin typeface="Montserrat Light"/>
              </a:rPr>
              <a:t>Politiek</a:t>
            </a:r>
            <a:endParaRPr lang="en-US" sz="1701" spc="68" dirty="0">
              <a:solidFill>
                <a:srgbClr val="000000"/>
              </a:solidFill>
              <a:latin typeface="Montserrat Light"/>
            </a:endParaRPr>
          </a:p>
        </p:txBody>
      </p:sp>
      <p:sp>
        <p:nvSpPr>
          <p:cNvPr id="34" name="TextBox 34"/>
          <p:cNvSpPr txBox="1"/>
          <p:nvPr/>
        </p:nvSpPr>
        <p:spPr>
          <a:xfrm>
            <a:off x="7557313" y="3468414"/>
            <a:ext cx="1337239" cy="284758"/>
          </a:xfrm>
          <a:prstGeom prst="rect">
            <a:avLst/>
          </a:prstGeom>
        </p:spPr>
        <p:txBody>
          <a:bodyPr wrap="square" lIns="0" tIns="0" rIns="0" bIns="0" rtlCol="0" anchor="t">
            <a:spAutoFit/>
          </a:bodyPr>
          <a:lstStyle/>
          <a:p>
            <a:pPr algn="ctr">
              <a:lnSpc>
                <a:spcPts val="2381"/>
              </a:lnSpc>
              <a:spcBef>
                <a:spcPct val="0"/>
              </a:spcBef>
            </a:pPr>
            <a:r>
              <a:rPr lang="en-US" sz="1701" spc="68" dirty="0" err="1">
                <a:solidFill>
                  <a:srgbClr val="000000"/>
                </a:solidFill>
                <a:latin typeface="Montserrat Light"/>
              </a:rPr>
              <a:t>Duurzaam</a:t>
            </a:r>
            <a:endParaRPr lang="en-US" sz="1701" spc="68" dirty="0">
              <a:solidFill>
                <a:srgbClr val="000000"/>
              </a:solidFill>
              <a:latin typeface="Montserrat Light"/>
            </a:endParaRPr>
          </a:p>
        </p:txBody>
      </p:sp>
      <p:sp>
        <p:nvSpPr>
          <p:cNvPr id="35" name="TextBox 35"/>
          <p:cNvSpPr txBox="1"/>
          <p:nvPr/>
        </p:nvSpPr>
        <p:spPr>
          <a:xfrm>
            <a:off x="7365275" y="4294978"/>
            <a:ext cx="1843022" cy="1166495"/>
          </a:xfrm>
          <a:prstGeom prst="rect">
            <a:avLst/>
          </a:prstGeom>
        </p:spPr>
        <p:txBody>
          <a:bodyPr lIns="0" tIns="0" rIns="0" bIns="0" rtlCol="0" anchor="t">
            <a:spAutoFit/>
          </a:bodyPr>
          <a:lstStyle/>
          <a:p>
            <a:pPr algn="ctr">
              <a:lnSpc>
                <a:spcPts val="2379"/>
              </a:lnSpc>
              <a:spcBef>
                <a:spcPct val="0"/>
              </a:spcBef>
            </a:pPr>
            <a:r>
              <a:rPr lang="en-US" sz="1699" spc="67">
                <a:solidFill>
                  <a:srgbClr val="000000"/>
                </a:solidFill>
                <a:latin typeface="Montserrat Light"/>
              </a:rPr>
              <a:t>Continue evalueren en lerend vermogen?</a:t>
            </a:r>
          </a:p>
        </p:txBody>
      </p:sp>
      <p:sp>
        <p:nvSpPr>
          <p:cNvPr id="36" name="TextBox 36"/>
          <p:cNvSpPr txBox="1"/>
          <p:nvPr/>
        </p:nvSpPr>
        <p:spPr>
          <a:xfrm>
            <a:off x="5003590" y="4294978"/>
            <a:ext cx="2018361" cy="2131353"/>
          </a:xfrm>
          <a:prstGeom prst="rect">
            <a:avLst/>
          </a:prstGeom>
        </p:spPr>
        <p:txBody>
          <a:bodyPr wrap="square" lIns="0" tIns="0" rIns="0" bIns="0" rtlCol="0" anchor="t">
            <a:spAutoFit/>
          </a:bodyPr>
          <a:lstStyle/>
          <a:p>
            <a:pPr algn="ctr">
              <a:lnSpc>
                <a:spcPts val="2379"/>
              </a:lnSpc>
              <a:spcBef>
                <a:spcPct val="0"/>
              </a:spcBef>
            </a:pPr>
            <a:r>
              <a:rPr lang="en-US" sz="1699" spc="67" dirty="0" err="1">
                <a:solidFill>
                  <a:srgbClr val="000000"/>
                </a:solidFill>
                <a:latin typeface="Montserrat Light"/>
              </a:rPr>
              <a:t>Structurele</a:t>
            </a:r>
            <a:r>
              <a:rPr lang="en-US" sz="1699" spc="67" dirty="0">
                <a:solidFill>
                  <a:srgbClr val="000000"/>
                </a:solidFill>
                <a:latin typeface="Montserrat Light"/>
              </a:rPr>
              <a:t> </a:t>
            </a:r>
            <a:r>
              <a:rPr lang="en-US" sz="1699" spc="67" dirty="0" err="1">
                <a:solidFill>
                  <a:srgbClr val="000000"/>
                </a:solidFill>
                <a:latin typeface="Montserrat Light"/>
              </a:rPr>
              <a:t>budgettering</a:t>
            </a:r>
            <a:endParaRPr lang="en-US" sz="1699" spc="67" dirty="0">
              <a:solidFill>
                <a:srgbClr val="000000"/>
              </a:solidFill>
              <a:latin typeface="Montserrat Light"/>
            </a:endParaRPr>
          </a:p>
          <a:p>
            <a:pPr algn="ctr">
              <a:lnSpc>
                <a:spcPts val="2379"/>
              </a:lnSpc>
              <a:spcBef>
                <a:spcPct val="0"/>
              </a:spcBef>
            </a:pPr>
            <a:endParaRPr lang="en-US" sz="1699" spc="67" dirty="0">
              <a:solidFill>
                <a:srgbClr val="000000"/>
              </a:solidFill>
              <a:latin typeface="Montserrat Light"/>
            </a:endParaRPr>
          </a:p>
          <a:p>
            <a:pPr algn="ctr">
              <a:lnSpc>
                <a:spcPts val="2379"/>
              </a:lnSpc>
              <a:spcBef>
                <a:spcPct val="0"/>
              </a:spcBef>
            </a:pPr>
            <a:r>
              <a:rPr lang="en-US" sz="1699" spc="67" dirty="0" err="1">
                <a:solidFill>
                  <a:srgbClr val="000000"/>
                </a:solidFill>
                <a:latin typeface="Montserrat Light"/>
              </a:rPr>
              <a:t>Landelijk</a:t>
            </a:r>
            <a:r>
              <a:rPr lang="en-US" sz="1699" spc="67" dirty="0">
                <a:solidFill>
                  <a:srgbClr val="000000"/>
                </a:solidFill>
                <a:latin typeface="Montserrat Light"/>
              </a:rPr>
              <a:t> </a:t>
            </a:r>
            <a:r>
              <a:rPr lang="en-US" sz="1699" spc="67" dirty="0" err="1">
                <a:solidFill>
                  <a:srgbClr val="000000"/>
                </a:solidFill>
                <a:latin typeface="Montserrat Light"/>
              </a:rPr>
              <a:t>dekkend</a:t>
            </a:r>
            <a:r>
              <a:rPr lang="en-US" sz="1699" spc="67" dirty="0">
                <a:solidFill>
                  <a:srgbClr val="000000"/>
                </a:solidFill>
                <a:latin typeface="Montserrat Light"/>
              </a:rPr>
              <a:t> </a:t>
            </a:r>
            <a:r>
              <a:rPr lang="en-US" sz="1699" spc="67" dirty="0" err="1">
                <a:solidFill>
                  <a:srgbClr val="000000"/>
                </a:solidFill>
                <a:latin typeface="Montserrat Light"/>
              </a:rPr>
              <a:t>netwerk</a:t>
            </a:r>
            <a:endParaRPr lang="en-US" sz="1699" spc="67" dirty="0">
              <a:solidFill>
                <a:srgbClr val="000000"/>
              </a:solidFill>
              <a:latin typeface="Montserrat Light"/>
            </a:endParaRPr>
          </a:p>
          <a:p>
            <a:pPr algn="ctr">
              <a:lnSpc>
                <a:spcPts val="2379"/>
              </a:lnSpc>
              <a:spcBef>
                <a:spcPct val="0"/>
              </a:spcBef>
            </a:pPr>
            <a:endParaRPr lang="en-US" sz="1699" spc="67" dirty="0">
              <a:solidFill>
                <a:srgbClr val="000000"/>
              </a:solidFill>
              <a:latin typeface="Montserrat Light"/>
            </a:endParaRPr>
          </a:p>
          <a:p>
            <a:pPr algn="ctr">
              <a:lnSpc>
                <a:spcPts val="2379"/>
              </a:lnSpc>
              <a:spcBef>
                <a:spcPct val="0"/>
              </a:spcBef>
            </a:pPr>
            <a:r>
              <a:rPr lang="en-US" sz="1699" spc="67" dirty="0" err="1">
                <a:solidFill>
                  <a:srgbClr val="000000"/>
                </a:solidFill>
                <a:latin typeface="Montserrat Light"/>
              </a:rPr>
              <a:t>Toespraken</a:t>
            </a:r>
            <a:endParaRPr lang="en-US" sz="1699" spc="67" dirty="0">
              <a:solidFill>
                <a:srgbClr val="000000"/>
              </a:solidFill>
              <a:latin typeface="Montserrat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1529" y="2023080"/>
            <a:ext cx="7604054" cy="2434558"/>
            <a:chOff x="0" y="0"/>
            <a:chExt cx="10138739" cy="3246077"/>
          </a:xfrm>
        </p:grpSpPr>
        <p:sp>
          <p:nvSpPr>
            <p:cNvPr id="3" name="TextBox 3"/>
            <p:cNvSpPr txBox="1"/>
            <p:nvPr/>
          </p:nvSpPr>
          <p:spPr>
            <a:xfrm>
              <a:off x="26081" y="19050"/>
              <a:ext cx="10076924" cy="94869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OVER ONS</a:t>
              </a:r>
            </a:p>
          </p:txBody>
        </p:sp>
        <p:sp>
          <p:nvSpPr>
            <p:cNvPr id="4" name="TextBox 4"/>
            <p:cNvSpPr txBox="1"/>
            <p:nvPr/>
          </p:nvSpPr>
          <p:spPr>
            <a:xfrm>
              <a:off x="0" y="1173818"/>
              <a:ext cx="10138739" cy="2072259"/>
            </a:xfrm>
            <a:prstGeom prst="rect">
              <a:avLst/>
            </a:prstGeom>
          </p:spPr>
          <p:txBody>
            <a:bodyPr lIns="0" tIns="0" rIns="0" bIns="0" rtlCol="0" anchor="t">
              <a:spAutoFit/>
            </a:bodyPr>
            <a:lstStyle/>
            <a:p>
              <a:pPr marL="391049" lvl="1" indent="-195524">
                <a:lnSpc>
                  <a:spcPts val="2535"/>
                </a:lnSpc>
                <a:buFont typeface="Arial"/>
                <a:buChar char="•"/>
              </a:pPr>
              <a:r>
                <a:rPr lang="en-US" sz="1811" spc="72">
                  <a:solidFill>
                    <a:srgbClr val="888888"/>
                  </a:solidFill>
                  <a:latin typeface="Montserrat Light"/>
                </a:rPr>
                <a:t>Research Master in Public Administration and Organizational Science</a:t>
              </a:r>
            </a:p>
            <a:p>
              <a:pPr marL="391049" lvl="1" indent="-195524">
                <a:lnSpc>
                  <a:spcPts val="2535"/>
                </a:lnSpc>
                <a:buFont typeface="Arial"/>
                <a:buChar char="•"/>
              </a:pPr>
              <a:r>
                <a:rPr lang="en-US" sz="1811" spc="72">
                  <a:solidFill>
                    <a:srgbClr val="888888"/>
                  </a:solidFill>
                  <a:latin typeface="Montserrat Light"/>
                </a:rPr>
                <a:t>Applied Research Project</a:t>
              </a: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p:txBody>
        </p:sp>
      </p:grpSp>
      <p:sp>
        <p:nvSpPr>
          <p:cNvPr id="5" name="TextBox 5"/>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
        <p:nvSpPr>
          <p:cNvPr id="6" name="Freeform 6"/>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3"/>
            <a:stretch>
              <a:fillRect/>
            </a:stretch>
          </a:blipFill>
        </p:spPr>
      </p:sp>
      <p:sp>
        <p:nvSpPr>
          <p:cNvPr id="7" name="Freeform 7"/>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4">
              <a:extLst>
                <a:ext uri="{96DAC541-7B7A-43D3-8B79-37D633B846F1}">
                  <asvg:svgBlip xmlns:asvg="http://schemas.microsoft.com/office/drawing/2016/SVG/main" r:embed="rId5"/>
                </a:ext>
              </a:extLst>
            </a:blip>
            <a:stretch>
              <a:fillRect t="-13271243" b="-13271243"/>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3">
              <a:extLst>
                <a:ext uri="{96DAC541-7B7A-43D3-8B79-37D633B846F1}">
                  <asvg:svgBlip xmlns:asvg="http://schemas.microsoft.com/office/drawing/2016/SVG/main" r:embed="rId4"/>
                </a:ext>
              </a:extLst>
            </a:blip>
            <a:stretch>
              <a:fillRect t="-13271243" b="-13271243"/>
            </a:stretch>
          </a:blipFill>
        </p:spPr>
      </p:sp>
      <p:grpSp>
        <p:nvGrpSpPr>
          <p:cNvPr id="3" name="Group 3"/>
          <p:cNvGrpSpPr/>
          <p:nvPr/>
        </p:nvGrpSpPr>
        <p:grpSpPr>
          <a:xfrm>
            <a:off x="731520" y="2023080"/>
            <a:ext cx="8707780" cy="3444208"/>
            <a:chOff x="0" y="0"/>
            <a:chExt cx="11610373" cy="4592277"/>
          </a:xfrm>
        </p:grpSpPr>
        <p:sp>
          <p:nvSpPr>
            <p:cNvPr id="4" name="TextBox 4"/>
            <p:cNvSpPr txBox="1"/>
            <p:nvPr/>
          </p:nvSpPr>
          <p:spPr>
            <a:xfrm>
              <a:off x="29866" y="19050"/>
              <a:ext cx="11539586" cy="187579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 ZORG- EN VEILIGHEIDSHUIZEN</a:t>
              </a:r>
            </a:p>
          </p:txBody>
        </p:sp>
        <p:sp>
          <p:nvSpPr>
            <p:cNvPr id="5" name="TextBox 5"/>
            <p:cNvSpPr txBox="1"/>
            <p:nvPr/>
          </p:nvSpPr>
          <p:spPr>
            <a:xfrm>
              <a:off x="0" y="2100918"/>
              <a:ext cx="11610373" cy="2491359"/>
            </a:xfrm>
            <a:prstGeom prst="rect">
              <a:avLst/>
            </a:prstGeom>
          </p:spPr>
          <p:txBody>
            <a:bodyPr lIns="0" tIns="0" rIns="0" bIns="0" rtlCol="0" anchor="t">
              <a:spAutoFit/>
            </a:bodyPr>
            <a:lstStyle/>
            <a:p>
              <a:pPr>
                <a:lnSpc>
                  <a:spcPts val="2535"/>
                </a:lnSpc>
              </a:pPr>
              <a:endParaRPr/>
            </a:p>
            <a:p>
              <a:pPr>
                <a:lnSpc>
                  <a:spcPts val="2535"/>
                </a:lnSpc>
              </a:pPr>
              <a:r>
                <a:rPr lang="en-US" sz="1811" spc="72">
                  <a:solidFill>
                    <a:srgbClr val="888888"/>
                  </a:solidFill>
                  <a:latin typeface="Montserrat Light"/>
                </a:rPr>
                <a:t>Onderzoeksaanpak</a:t>
              </a:r>
            </a:p>
            <a:p>
              <a:pPr marL="391049" lvl="1" indent="-195524">
                <a:lnSpc>
                  <a:spcPts val="2535"/>
                </a:lnSpc>
                <a:buFont typeface="Arial"/>
                <a:buChar char="•"/>
              </a:pPr>
              <a:r>
                <a:rPr lang="en-US" sz="1811" spc="72">
                  <a:solidFill>
                    <a:srgbClr val="888888"/>
                  </a:solidFill>
                  <a:latin typeface="Montserrat Light"/>
                </a:rPr>
                <a:t>Discourse-analyse (37 artikelen) </a:t>
              </a:r>
            </a:p>
            <a:p>
              <a:pPr marL="391049" lvl="1" indent="-195524">
                <a:lnSpc>
                  <a:spcPts val="2535"/>
                </a:lnSpc>
                <a:buFont typeface="Arial"/>
                <a:buChar char="•"/>
              </a:pPr>
              <a:r>
                <a:rPr lang="en-US" sz="1811" spc="72">
                  <a:solidFill>
                    <a:srgbClr val="888888"/>
                  </a:solidFill>
                  <a:latin typeface="Montserrat Light"/>
                </a:rPr>
                <a:t>Documentanalyse (14 nationale evaluatiedocumenten)</a:t>
              </a: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p:txBody>
        </p:sp>
      </p:grpSp>
      <p:sp>
        <p:nvSpPr>
          <p:cNvPr id="6" name="Freeform 6"/>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5"/>
            <a:stretch>
              <a:fillRect/>
            </a:stretch>
          </a:blipFill>
        </p:spPr>
      </p:sp>
      <p:sp>
        <p:nvSpPr>
          <p:cNvPr id="7" name="TextBox 7"/>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3">
              <a:extLst>
                <a:ext uri="{96DAC541-7B7A-43D3-8B79-37D633B846F1}">
                  <asvg:svgBlip xmlns:asvg="http://schemas.microsoft.com/office/drawing/2016/SVG/main" r:embed="rId4"/>
                </a:ext>
              </a:extLst>
            </a:blip>
            <a:stretch>
              <a:fillRect t="-13271243" b="-13271243"/>
            </a:stretch>
          </a:blipFill>
        </p:spPr>
      </p:sp>
      <p:grpSp>
        <p:nvGrpSpPr>
          <p:cNvPr id="3" name="Group 3"/>
          <p:cNvGrpSpPr/>
          <p:nvPr/>
        </p:nvGrpSpPr>
        <p:grpSpPr>
          <a:xfrm>
            <a:off x="426355" y="1580779"/>
            <a:ext cx="8707780" cy="2795238"/>
            <a:chOff x="0" y="0"/>
            <a:chExt cx="11610373" cy="3726984"/>
          </a:xfrm>
        </p:grpSpPr>
        <p:sp>
          <p:nvSpPr>
            <p:cNvPr id="4" name="TextBox 4"/>
            <p:cNvSpPr txBox="1"/>
            <p:nvPr/>
          </p:nvSpPr>
          <p:spPr>
            <a:xfrm>
              <a:off x="29866" y="19050"/>
              <a:ext cx="11539586" cy="2686897"/>
            </a:xfrm>
            <a:prstGeom prst="rect">
              <a:avLst/>
            </a:prstGeom>
          </p:spPr>
          <p:txBody>
            <a:bodyPr lIns="0" tIns="0" rIns="0" bIns="0" rtlCol="0" anchor="t">
              <a:spAutoFit/>
            </a:bodyPr>
            <a:lstStyle/>
            <a:p>
              <a:pPr algn="ctr">
                <a:lnSpc>
                  <a:spcPts val="5290"/>
                </a:lnSpc>
              </a:pPr>
              <a:r>
                <a:rPr lang="en-US" sz="4600" spc="322">
                  <a:solidFill>
                    <a:srgbClr val="F78C37"/>
                  </a:solidFill>
                  <a:latin typeface="Montserrat Classic Bold"/>
                </a:rPr>
                <a:t> ZORG- EN VEILIGHEIDSHUIZEN LESSONS LEARNED</a:t>
              </a:r>
            </a:p>
          </p:txBody>
        </p:sp>
        <p:sp>
          <p:nvSpPr>
            <p:cNvPr id="5" name="TextBox 5"/>
            <p:cNvSpPr txBox="1"/>
            <p:nvPr/>
          </p:nvSpPr>
          <p:spPr>
            <a:xfrm>
              <a:off x="0" y="2912025"/>
              <a:ext cx="11610373" cy="814959"/>
            </a:xfrm>
            <a:prstGeom prst="rect">
              <a:avLst/>
            </a:prstGeom>
          </p:spPr>
          <p:txBody>
            <a:bodyPr lIns="0" tIns="0" rIns="0" bIns="0" rtlCol="0" anchor="t">
              <a:spAutoFit/>
            </a:bodyPr>
            <a:lstStyle/>
            <a:p>
              <a:pPr>
                <a:lnSpc>
                  <a:spcPts val="2535"/>
                </a:lnSpc>
              </a:pPr>
              <a:endParaRPr/>
            </a:p>
            <a:p>
              <a:pPr>
                <a:lnSpc>
                  <a:spcPts val="2535"/>
                </a:lnSpc>
              </a:pPr>
              <a:endParaRPr/>
            </a:p>
          </p:txBody>
        </p:sp>
      </p:grpSp>
      <p:sp>
        <p:nvSpPr>
          <p:cNvPr id="6" name="Freeform 6"/>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5"/>
            <a:stretch>
              <a:fillRect/>
            </a:stretch>
          </a:blipFill>
        </p:spPr>
      </p:sp>
      <p:sp>
        <p:nvSpPr>
          <p:cNvPr id="7" name="Freeform 7"/>
          <p:cNvSpPr/>
          <p:nvPr/>
        </p:nvSpPr>
        <p:spPr>
          <a:xfrm>
            <a:off x="773871" y="4376017"/>
            <a:ext cx="1757490" cy="1460914"/>
          </a:xfrm>
          <a:custGeom>
            <a:avLst/>
            <a:gdLst/>
            <a:ahLst/>
            <a:cxnLst/>
            <a:rect l="l" t="t" r="r" b="b"/>
            <a:pathLst>
              <a:path w="1757490" h="1460914">
                <a:moveTo>
                  <a:pt x="0" y="0"/>
                </a:moveTo>
                <a:lnTo>
                  <a:pt x="1757490" y="0"/>
                </a:lnTo>
                <a:lnTo>
                  <a:pt x="1757490" y="1460914"/>
                </a:lnTo>
                <a:lnTo>
                  <a:pt x="0" y="1460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3198066" y="4336356"/>
            <a:ext cx="1391988" cy="1540236"/>
          </a:xfrm>
          <a:custGeom>
            <a:avLst/>
            <a:gdLst/>
            <a:ahLst/>
            <a:cxnLst/>
            <a:rect l="l" t="t" r="r" b="b"/>
            <a:pathLst>
              <a:path w="1391988" h="1540236">
                <a:moveTo>
                  <a:pt x="0" y="0"/>
                </a:moveTo>
                <a:lnTo>
                  <a:pt x="1391988" y="0"/>
                </a:lnTo>
                <a:lnTo>
                  <a:pt x="1391988" y="1540236"/>
                </a:lnTo>
                <a:lnTo>
                  <a:pt x="0" y="15402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5161554" y="4258788"/>
            <a:ext cx="1667089" cy="1667089"/>
          </a:xfrm>
          <a:custGeom>
            <a:avLst/>
            <a:gdLst/>
            <a:ahLst/>
            <a:cxnLst/>
            <a:rect l="l" t="t" r="r" b="b"/>
            <a:pathLst>
              <a:path w="1667089" h="1667089">
                <a:moveTo>
                  <a:pt x="0" y="0"/>
                </a:moveTo>
                <a:lnTo>
                  <a:pt x="1667089" y="0"/>
                </a:lnTo>
                <a:lnTo>
                  <a:pt x="1667089" y="1667089"/>
                </a:lnTo>
                <a:lnTo>
                  <a:pt x="0" y="16670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7400143" y="4303317"/>
            <a:ext cx="1525365" cy="1471978"/>
          </a:xfrm>
          <a:custGeom>
            <a:avLst/>
            <a:gdLst/>
            <a:ahLst/>
            <a:cxnLst/>
            <a:rect l="l" t="t" r="r" b="b"/>
            <a:pathLst>
              <a:path w="1525365" h="1471978">
                <a:moveTo>
                  <a:pt x="0" y="0"/>
                </a:moveTo>
                <a:lnTo>
                  <a:pt x="1525365" y="0"/>
                </a:lnTo>
                <a:lnTo>
                  <a:pt x="1525365" y="1471977"/>
                </a:lnTo>
                <a:lnTo>
                  <a:pt x="0" y="14719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TextBox 11"/>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
        <p:nvSpPr>
          <p:cNvPr id="12" name="TextBox 12"/>
          <p:cNvSpPr txBox="1"/>
          <p:nvPr/>
        </p:nvSpPr>
        <p:spPr>
          <a:xfrm>
            <a:off x="658462" y="6053754"/>
            <a:ext cx="2084738" cy="226600"/>
          </a:xfrm>
          <a:prstGeom prst="rect">
            <a:avLst/>
          </a:prstGeom>
        </p:spPr>
        <p:txBody>
          <a:bodyPr wrap="square" lIns="0" tIns="0" rIns="0" bIns="0" rtlCol="0" anchor="t">
            <a:spAutoFit/>
          </a:bodyPr>
          <a:lstStyle/>
          <a:p>
            <a:pPr algn="ctr">
              <a:lnSpc>
                <a:spcPts val="1939"/>
              </a:lnSpc>
            </a:pPr>
            <a:r>
              <a:rPr lang="en-US" sz="1385" dirty="0" err="1">
                <a:solidFill>
                  <a:srgbClr val="000000"/>
                </a:solidFill>
                <a:latin typeface="Montserrat Light"/>
              </a:rPr>
              <a:t>Samenerkingsverband</a:t>
            </a:r>
            <a:endParaRPr lang="en-US" sz="1385" dirty="0">
              <a:solidFill>
                <a:srgbClr val="000000"/>
              </a:solidFill>
              <a:latin typeface="Montserrat Light"/>
            </a:endParaRPr>
          </a:p>
        </p:txBody>
      </p:sp>
      <p:sp>
        <p:nvSpPr>
          <p:cNvPr id="13" name="TextBox 13"/>
          <p:cNvSpPr txBox="1"/>
          <p:nvPr/>
        </p:nvSpPr>
        <p:spPr>
          <a:xfrm>
            <a:off x="3132862" y="6018542"/>
            <a:ext cx="1522396" cy="479044"/>
          </a:xfrm>
          <a:prstGeom prst="rect">
            <a:avLst/>
          </a:prstGeom>
        </p:spPr>
        <p:txBody>
          <a:bodyPr lIns="0" tIns="0" rIns="0" bIns="0" rtlCol="0" anchor="t">
            <a:spAutoFit/>
          </a:bodyPr>
          <a:lstStyle/>
          <a:p>
            <a:pPr algn="ctr">
              <a:lnSpc>
                <a:spcPts val="1945"/>
              </a:lnSpc>
            </a:pPr>
            <a:r>
              <a:rPr lang="en-US" sz="1389">
                <a:solidFill>
                  <a:srgbClr val="000000"/>
                </a:solidFill>
                <a:latin typeface="Montserrat Light"/>
              </a:rPr>
              <a:t>Kennis- en informatiedeling </a:t>
            </a:r>
          </a:p>
        </p:txBody>
      </p:sp>
      <p:sp>
        <p:nvSpPr>
          <p:cNvPr id="14" name="TextBox 14"/>
          <p:cNvSpPr txBox="1"/>
          <p:nvPr/>
        </p:nvSpPr>
        <p:spPr>
          <a:xfrm>
            <a:off x="5487739" y="6036084"/>
            <a:ext cx="1014720" cy="241030"/>
          </a:xfrm>
          <a:prstGeom prst="rect">
            <a:avLst/>
          </a:prstGeom>
        </p:spPr>
        <p:txBody>
          <a:bodyPr lIns="0" tIns="0" rIns="0" bIns="0" rtlCol="0" anchor="t">
            <a:spAutoFit/>
          </a:bodyPr>
          <a:lstStyle/>
          <a:p>
            <a:pPr algn="ctr">
              <a:lnSpc>
                <a:spcPts val="1939"/>
              </a:lnSpc>
            </a:pPr>
            <a:r>
              <a:rPr lang="en-US" sz="1385">
                <a:solidFill>
                  <a:srgbClr val="000000"/>
                </a:solidFill>
                <a:latin typeface="Montserrat Light"/>
              </a:rPr>
              <a:t>Maatwerk</a:t>
            </a:r>
          </a:p>
        </p:txBody>
      </p:sp>
      <p:sp>
        <p:nvSpPr>
          <p:cNvPr id="15" name="TextBox 15"/>
          <p:cNvSpPr txBox="1"/>
          <p:nvPr/>
        </p:nvSpPr>
        <p:spPr>
          <a:xfrm>
            <a:off x="7595709" y="6036084"/>
            <a:ext cx="1173848" cy="479298"/>
          </a:xfrm>
          <a:prstGeom prst="rect">
            <a:avLst/>
          </a:prstGeom>
        </p:spPr>
        <p:txBody>
          <a:bodyPr lIns="0" tIns="0" rIns="0" bIns="0" rtlCol="0" anchor="t">
            <a:spAutoFit/>
          </a:bodyPr>
          <a:lstStyle/>
          <a:p>
            <a:pPr algn="ctr">
              <a:lnSpc>
                <a:spcPts val="1931"/>
              </a:lnSpc>
            </a:pPr>
            <a:r>
              <a:rPr lang="en-US" sz="1380">
                <a:solidFill>
                  <a:srgbClr val="000000"/>
                </a:solidFill>
                <a:latin typeface="Montserrat Light"/>
              </a:rPr>
              <a:t>Adaptief vermogen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7470" y="1452755"/>
            <a:ext cx="7613091" cy="28575"/>
          </a:xfrm>
          <a:custGeom>
            <a:avLst/>
            <a:gdLst/>
            <a:ahLst/>
            <a:cxnLst/>
            <a:rect l="l" t="t" r="r" b="b"/>
            <a:pathLst>
              <a:path w="7613091" h="28575">
                <a:moveTo>
                  <a:pt x="0" y="0"/>
                </a:moveTo>
                <a:lnTo>
                  <a:pt x="7613090" y="0"/>
                </a:lnTo>
                <a:lnTo>
                  <a:pt x="7613090" y="28575"/>
                </a:lnTo>
                <a:lnTo>
                  <a:pt x="0" y="28575"/>
                </a:lnTo>
                <a:lnTo>
                  <a:pt x="0" y="0"/>
                </a:lnTo>
                <a:close/>
              </a:path>
            </a:pathLst>
          </a:custGeom>
          <a:blipFill>
            <a:blip r:embed="rId2">
              <a:extLst>
                <a:ext uri="{96DAC541-7B7A-43D3-8B79-37D633B846F1}">
                  <asvg:svgBlip xmlns:asvg="http://schemas.microsoft.com/office/drawing/2016/SVG/main" r:embed="rId3"/>
                </a:ext>
              </a:extLst>
            </a:blip>
            <a:stretch>
              <a:fillRect t="-13271243" b="-13271243"/>
            </a:stretch>
          </a:blipFill>
        </p:spPr>
      </p:sp>
      <p:sp>
        <p:nvSpPr>
          <p:cNvPr id="3" name="Freeform 3"/>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4"/>
            <a:stretch>
              <a:fillRect/>
            </a:stretch>
          </a:blipFill>
        </p:spPr>
      </p:sp>
      <p:sp>
        <p:nvSpPr>
          <p:cNvPr id="4" name="Freeform 4"/>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2">
              <a:extLst>
                <a:ext uri="{96DAC541-7B7A-43D3-8B79-37D633B846F1}">
                  <asvg:svgBlip xmlns:asvg="http://schemas.microsoft.com/office/drawing/2016/SVG/main" r:embed="rId3"/>
                </a:ext>
              </a:extLst>
            </a:blip>
            <a:stretch>
              <a:fillRect t="-13271243" b="-13271243"/>
            </a:stretch>
          </a:blipFill>
        </p:spPr>
      </p:sp>
      <p:sp>
        <p:nvSpPr>
          <p:cNvPr id="5" name="Freeform 5"/>
          <p:cNvSpPr/>
          <p:nvPr/>
        </p:nvSpPr>
        <p:spPr>
          <a:xfrm>
            <a:off x="1010354" y="4382082"/>
            <a:ext cx="1525118" cy="1525118"/>
          </a:xfrm>
          <a:custGeom>
            <a:avLst/>
            <a:gdLst/>
            <a:ahLst/>
            <a:cxnLst/>
            <a:rect l="l" t="t" r="r" b="b"/>
            <a:pathLst>
              <a:path w="1525118" h="1525118">
                <a:moveTo>
                  <a:pt x="0" y="0"/>
                </a:moveTo>
                <a:lnTo>
                  <a:pt x="1525118" y="0"/>
                </a:lnTo>
                <a:lnTo>
                  <a:pt x="1525118" y="1525118"/>
                </a:lnTo>
                <a:lnTo>
                  <a:pt x="0" y="15251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4154722" y="4410643"/>
            <a:ext cx="1451481" cy="1467996"/>
          </a:xfrm>
          <a:custGeom>
            <a:avLst/>
            <a:gdLst/>
            <a:ahLst/>
            <a:cxnLst/>
            <a:rect l="l" t="t" r="r" b="b"/>
            <a:pathLst>
              <a:path w="1451481" h="1467996">
                <a:moveTo>
                  <a:pt x="0" y="0"/>
                </a:moveTo>
                <a:lnTo>
                  <a:pt x="1451481" y="0"/>
                </a:lnTo>
                <a:lnTo>
                  <a:pt x="1451481" y="1467996"/>
                </a:lnTo>
                <a:lnTo>
                  <a:pt x="0" y="14679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7228023" y="4410643"/>
            <a:ext cx="1452537" cy="1370832"/>
          </a:xfrm>
          <a:custGeom>
            <a:avLst/>
            <a:gdLst/>
            <a:ahLst/>
            <a:cxnLst/>
            <a:rect l="l" t="t" r="r" b="b"/>
            <a:pathLst>
              <a:path w="1452537" h="1370832">
                <a:moveTo>
                  <a:pt x="0" y="0"/>
                </a:moveTo>
                <a:lnTo>
                  <a:pt x="1452537" y="0"/>
                </a:lnTo>
                <a:lnTo>
                  <a:pt x="1452537" y="1370832"/>
                </a:lnTo>
                <a:lnTo>
                  <a:pt x="0" y="13708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TextBox 8"/>
          <p:cNvSpPr txBox="1"/>
          <p:nvPr/>
        </p:nvSpPr>
        <p:spPr>
          <a:xfrm>
            <a:off x="1082533" y="670647"/>
            <a:ext cx="3797929"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2023</a:t>
            </a:r>
          </a:p>
        </p:txBody>
      </p:sp>
      <p:sp>
        <p:nvSpPr>
          <p:cNvPr id="9" name="TextBox 9"/>
          <p:cNvSpPr txBox="1"/>
          <p:nvPr/>
        </p:nvSpPr>
        <p:spPr>
          <a:xfrm>
            <a:off x="1017182" y="1876079"/>
            <a:ext cx="7944274" cy="706755"/>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CONCLUSIE</a:t>
            </a:r>
          </a:p>
        </p:txBody>
      </p:sp>
      <p:sp>
        <p:nvSpPr>
          <p:cNvPr id="10" name="TextBox 10"/>
          <p:cNvSpPr txBox="1"/>
          <p:nvPr/>
        </p:nvSpPr>
        <p:spPr>
          <a:xfrm>
            <a:off x="1360644" y="3075538"/>
            <a:ext cx="6848989" cy="935069"/>
          </a:xfrm>
          <a:prstGeom prst="rect">
            <a:avLst/>
          </a:prstGeom>
        </p:spPr>
        <p:txBody>
          <a:bodyPr lIns="0" tIns="0" rIns="0" bIns="0" rtlCol="0" anchor="t">
            <a:spAutoFit/>
          </a:bodyPr>
          <a:lstStyle/>
          <a:p>
            <a:pPr marL="391049" lvl="1" indent="-195524">
              <a:lnSpc>
                <a:spcPts val="2535"/>
              </a:lnSpc>
              <a:buFont typeface="Arial"/>
              <a:buChar char="•"/>
            </a:pPr>
            <a:r>
              <a:rPr lang="en-US" sz="1811" spc="72">
                <a:solidFill>
                  <a:srgbClr val="888888"/>
                </a:solidFill>
                <a:latin typeface="Montserrat Light"/>
              </a:rPr>
              <a:t>Van crises tot successen</a:t>
            </a:r>
          </a:p>
          <a:p>
            <a:pPr marL="391049" lvl="1" indent="-195524">
              <a:lnSpc>
                <a:spcPts val="2535"/>
              </a:lnSpc>
              <a:buFont typeface="Arial"/>
              <a:buChar char="•"/>
            </a:pPr>
            <a:r>
              <a:rPr lang="en-US" sz="1811" spc="72">
                <a:solidFill>
                  <a:srgbClr val="888888"/>
                </a:solidFill>
                <a:latin typeface="Montserrat Light"/>
              </a:rPr>
              <a:t>Durf en moed nodig om buiten de gebaande paden te treden</a:t>
            </a:r>
          </a:p>
        </p:txBody>
      </p:sp>
      <p:sp>
        <p:nvSpPr>
          <p:cNvPr id="11" name="TextBox 11"/>
          <p:cNvSpPr txBox="1"/>
          <p:nvPr/>
        </p:nvSpPr>
        <p:spPr>
          <a:xfrm>
            <a:off x="792145" y="6082315"/>
            <a:ext cx="2103455" cy="226600"/>
          </a:xfrm>
          <a:prstGeom prst="rect">
            <a:avLst/>
          </a:prstGeom>
        </p:spPr>
        <p:txBody>
          <a:bodyPr wrap="square" lIns="0" tIns="0" rIns="0" bIns="0" rtlCol="0" anchor="t">
            <a:spAutoFit/>
          </a:bodyPr>
          <a:lstStyle/>
          <a:p>
            <a:pPr algn="ctr">
              <a:lnSpc>
                <a:spcPts val="1939"/>
              </a:lnSpc>
            </a:pPr>
            <a:r>
              <a:rPr lang="en-US" sz="1385" dirty="0" err="1">
                <a:solidFill>
                  <a:srgbClr val="000000"/>
                </a:solidFill>
                <a:latin typeface="Montserrat Light"/>
              </a:rPr>
              <a:t>Aanpassingsvermogen</a:t>
            </a:r>
            <a:endParaRPr lang="en-US" sz="1385" dirty="0">
              <a:solidFill>
                <a:srgbClr val="000000"/>
              </a:solidFill>
              <a:latin typeface="Montserrat Light"/>
            </a:endParaRPr>
          </a:p>
        </p:txBody>
      </p:sp>
      <p:sp>
        <p:nvSpPr>
          <p:cNvPr id="12" name="TextBox 12"/>
          <p:cNvSpPr txBox="1"/>
          <p:nvPr/>
        </p:nvSpPr>
        <p:spPr>
          <a:xfrm>
            <a:off x="3886308" y="6082315"/>
            <a:ext cx="1988309" cy="717280"/>
          </a:xfrm>
          <a:prstGeom prst="rect">
            <a:avLst/>
          </a:prstGeom>
        </p:spPr>
        <p:txBody>
          <a:bodyPr lIns="0" tIns="0" rIns="0" bIns="0" rtlCol="0" anchor="t">
            <a:spAutoFit/>
          </a:bodyPr>
          <a:lstStyle/>
          <a:p>
            <a:pPr algn="ctr">
              <a:lnSpc>
                <a:spcPts val="1939"/>
              </a:lnSpc>
            </a:pPr>
            <a:r>
              <a:rPr lang="en-US" sz="1385">
                <a:solidFill>
                  <a:srgbClr val="000000"/>
                </a:solidFill>
                <a:latin typeface="Montserrat Light"/>
              </a:rPr>
              <a:t>Vroegtijdige en voortdurende informatie uitwisseling </a:t>
            </a:r>
          </a:p>
        </p:txBody>
      </p:sp>
      <p:sp>
        <p:nvSpPr>
          <p:cNvPr id="13" name="TextBox 13"/>
          <p:cNvSpPr txBox="1"/>
          <p:nvPr/>
        </p:nvSpPr>
        <p:spPr>
          <a:xfrm>
            <a:off x="6960137" y="6082315"/>
            <a:ext cx="1988309" cy="241030"/>
          </a:xfrm>
          <a:prstGeom prst="rect">
            <a:avLst/>
          </a:prstGeom>
        </p:spPr>
        <p:txBody>
          <a:bodyPr lIns="0" tIns="0" rIns="0" bIns="0" rtlCol="0" anchor="t">
            <a:spAutoFit/>
          </a:bodyPr>
          <a:lstStyle/>
          <a:p>
            <a:pPr algn="ctr">
              <a:lnSpc>
                <a:spcPts val="1939"/>
              </a:lnSpc>
            </a:pPr>
            <a:r>
              <a:rPr lang="en-US" sz="1385">
                <a:solidFill>
                  <a:srgbClr val="000000"/>
                </a:solidFill>
                <a:latin typeface="Montserrat Light"/>
              </a:rPr>
              <a:t>Continuiteit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6506" y="2024255"/>
            <a:ext cx="7604054" cy="3063208"/>
            <a:chOff x="0" y="0"/>
            <a:chExt cx="10138739" cy="4084277"/>
          </a:xfrm>
        </p:grpSpPr>
        <p:sp>
          <p:nvSpPr>
            <p:cNvPr id="3" name="TextBox 3"/>
            <p:cNvSpPr txBox="1"/>
            <p:nvPr/>
          </p:nvSpPr>
          <p:spPr>
            <a:xfrm>
              <a:off x="26081" y="19050"/>
              <a:ext cx="10076924" cy="94869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INTRODUCTIE</a:t>
              </a:r>
            </a:p>
          </p:txBody>
        </p:sp>
        <p:sp>
          <p:nvSpPr>
            <p:cNvPr id="4" name="TextBox 4"/>
            <p:cNvSpPr txBox="1"/>
            <p:nvPr/>
          </p:nvSpPr>
          <p:spPr>
            <a:xfrm>
              <a:off x="0" y="1173818"/>
              <a:ext cx="10138739" cy="2910459"/>
            </a:xfrm>
            <a:prstGeom prst="rect">
              <a:avLst/>
            </a:prstGeom>
          </p:spPr>
          <p:txBody>
            <a:bodyPr lIns="0" tIns="0" rIns="0" bIns="0" rtlCol="0" anchor="t">
              <a:spAutoFit/>
            </a:bodyPr>
            <a:lstStyle/>
            <a:p>
              <a:pPr marL="391049" lvl="1" indent="-195524">
                <a:lnSpc>
                  <a:spcPts val="2535"/>
                </a:lnSpc>
                <a:buFont typeface="Arial"/>
                <a:buChar char="•"/>
              </a:pPr>
              <a:r>
                <a:rPr lang="en-US" sz="1811" spc="72">
                  <a:solidFill>
                    <a:srgbClr val="888888"/>
                  </a:solidFill>
                  <a:latin typeface="Montserrat Light"/>
                </a:rPr>
                <a:t>Staat van de Uitvoering </a:t>
              </a:r>
            </a:p>
            <a:p>
              <a:pPr marL="391049" lvl="1" indent="-195524">
                <a:lnSpc>
                  <a:spcPts val="2535"/>
                </a:lnSpc>
                <a:buFont typeface="Arial"/>
                <a:buChar char="•"/>
              </a:pPr>
              <a:r>
                <a:rPr lang="en-US" sz="1811" spc="72">
                  <a:solidFill>
                    <a:srgbClr val="888888"/>
                  </a:solidFill>
                  <a:latin typeface="Montserrat Light"/>
                </a:rPr>
                <a:t>Kloof tussen beleidsontwikkeling en uitvoering</a:t>
              </a:r>
            </a:p>
            <a:p>
              <a:pPr marL="391049" lvl="1" indent="-195524">
                <a:lnSpc>
                  <a:spcPts val="2535"/>
                </a:lnSpc>
                <a:buFont typeface="Arial"/>
                <a:buChar char="•"/>
              </a:pPr>
              <a:r>
                <a:rPr lang="en-US" sz="1811" spc="72">
                  <a:solidFill>
                    <a:srgbClr val="888888"/>
                  </a:solidFill>
                  <a:latin typeface="Montserrat Light"/>
                </a:rPr>
                <a:t>Durven om te leren van successen</a:t>
              </a: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p:txBody>
        </p:sp>
      </p:grpSp>
      <p:sp>
        <p:nvSpPr>
          <p:cNvPr id="5" name="Freeform 5"/>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3"/>
            <a:stretch>
              <a:fillRect/>
            </a:stretch>
          </a:blipFill>
        </p:spPr>
      </p:sp>
      <p:sp>
        <p:nvSpPr>
          <p:cNvPr id="6" name="TextBox 6"/>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
        <p:nvSpPr>
          <p:cNvPr id="7" name="Freeform 7"/>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4">
              <a:extLst>
                <a:ext uri="{96DAC541-7B7A-43D3-8B79-37D633B846F1}">
                  <asvg:svgBlip xmlns:asvg="http://schemas.microsoft.com/office/drawing/2016/SVG/main" r:embed="rId5"/>
                </a:ext>
              </a:extLst>
            </a:blip>
            <a:stretch>
              <a:fillRect t="-13271243" b="-13271243"/>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6506" y="2024255"/>
            <a:ext cx="7604054" cy="4006183"/>
            <a:chOff x="0" y="0"/>
            <a:chExt cx="10138739" cy="5341577"/>
          </a:xfrm>
        </p:grpSpPr>
        <p:sp>
          <p:nvSpPr>
            <p:cNvPr id="3" name="TextBox 3"/>
            <p:cNvSpPr txBox="1"/>
            <p:nvPr/>
          </p:nvSpPr>
          <p:spPr>
            <a:xfrm>
              <a:off x="26081" y="19050"/>
              <a:ext cx="10076924" cy="94869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PROGRAMMA </a:t>
              </a:r>
            </a:p>
          </p:txBody>
        </p:sp>
        <p:sp>
          <p:nvSpPr>
            <p:cNvPr id="4" name="TextBox 4"/>
            <p:cNvSpPr txBox="1"/>
            <p:nvPr/>
          </p:nvSpPr>
          <p:spPr>
            <a:xfrm>
              <a:off x="0" y="1173818"/>
              <a:ext cx="10138739" cy="4167759"/>
            </a:xfrm>
            <a:prstGeom prst="rect">
              <a:avLst/>
            </a:prstGeom>
          </p:spPr>
          <p:txBody>
            <a:bodyPr lIns="0" tIns="0" rIns="0" bIns="0" rtlCol="0" anchor="t">
              <a:spAutoFit/>
            </a:bodyPr>
            <a:lstStyle/>
            <a:p>
              <a:pPr marL="391049" lvl="1" indent="-195524">
                <a:lnSpc>
                  <a:spcPts val="2535"/>
                </a:lnSpc>
                <a:buFont typeface="Arial"/>
                <a:buChar char="•"/>
              </a:pPr>
              <a:r>
                <a:rPr lang="en-US" sz="1811" spc="72">
                  <a:solidFill>
                    <a:srgbClr val="888888"/>
                  </a:solidFill>
                  <a:latin typeface="Montserrat Light"/>
                </a:rPr>
                <a:t>Theoretische achtergrond </a:t>
              </a:r>
            </a:p>
            <a:p>
              <a:pPr marL="391049" lvl="1" indent="-195524">
                <a:lnSpc>
                  <a:spcPts val="2535"/>
                </a:lnSpc>
                <a:buFont typeface="Arial"/>
                <a:buChar char="•"/>
              </a:pPr>
              <a:r>
                <a:rPr lang="en-US" sz="1811" spc="72">
                  <a:solidFill>
                    <a:srgbClr val="888888"/>
                  </a:solidFill>
                  <a:latin typeface="Montserrat Light"/>
                </a:rPr>
                <a:t>Onderzoeksaanpak </a:t>
              </a:r>
            </a:p>
            <a:p>
              <a:pPr marL="391049" lvl="1" indent="-195524">
                <a:lnSpc>
                  <a:spcPts val="2535"/>
                </a:lnSpc>
                <a:buFont typeface="Arial"/>
                <a:buChar char="•"/>
              </a:pPr>
              <a:r>
                <a:rPr lang="en-US" sz="1811" spc="72">
                  <a:solidFill>
                    <a:srgbClr val="888888"/>
                  </a:solidFill>
                  <a:latin typeface="Montserrat Light"/>
                </a:rPr>
                <a:t>Case studies </a:t>
              </a:r>
            </a:p>
            <a:p>
              <a:pPr marL="782098" lvl="2" indent="-260699">
                <a:lnSpc>
                  <a:spcPts val="2535"/>
                </a:lnSpc>
                <a:buFont typeface="Arial"/>
                <a:buChar char="⚬"/>
              </a:pPr>
              <a:r>
                <a:rPr lang="en-US" sz="1811" spc="72">
                  <a:solidFill>
                    <a:srgbClr val="888888"/>
                  </a:solidFill>
                  <a:latin typeface="Montserrat Light"/>
                </a:rPr>
                <a:t>Ruimte voor de Rivier </a:t>
              </a:r>
            </a:p>
            <a:p>
              <a:pPr marL="782098" lvl="2" indent="-260699">
                <a:lnSpc>
                  <a:spcPts val="2535"/>
                </a:lnSpc>
                <a:buFont typeface="Arial"/>
                <a:buChar char="⚬"/>
              </a:pPr>
              <a:r>
                <a:rPr lang="en-US" sz="1811" spc="72">
                  <a:solidFill>
                    <a:srgbClr val="888888"/>
                  </a:solidFill>
                  <a:latin typeface="Montserrat Light"/>
                </a:rPr>
                <a:t>Brainport Eindhoven </a:t>
              </a:r>
            </a:p>
            <a:p>
              <a:pPr marL="782098" lvl="2" indent="-260699">
                <a:lnSpc>
                  <a:spcPts val="2535"/>
                </a:lnSpc>
                <a:buFont typeface="Arial"/>
                <a:buChar char="⚬"/>
              </a:pPr>
              <a:r>
                <a:rPr lang="en-US" sz="1811" spc="72">
                  <a:solidFill>
                    <a:srgbClr val="888888"/>
                  </a:solidFill>
                  <a:latin typeface="Montserrat Light"/>
                </a:rPr>
                <a:t>Zorg- en Veiligheidshuizen </a:t>
              </a:r>
            </a:p>
            <a:p>
              <a:pPr marL="391049" lvl="1" indent="-195524">
                <a:lnSpc>
                  <a:spcPts val="2535"/>
                </a:lnSpc>
                <a:buFont typeface="Arial"/>
                <a:buChar char="•"/>
              </a:pPr>
              <a:r>
                <a:rPr lang="en-US" sz="1811" spc="72">
                  <a:solidFill>
                    <a:srgbClr val="888888"/>
                  </a:solidFill>
                  <a:latin typeface="Montserrat Light"/>
                </a:rPr>
                <a:t>Lessons learned </a:t>
              </a: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p:txBody>
        </p:sp>
      </p:grpSp>
      <p:sp>
        <p:nvSpPr>
          <p:cNvPr id="5" name="Freeform 5"/>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3"/>
            <a:stretch>
              <a:fillRect/>
            </a:stretch>
          </a:blipFill>
        </p:spPr>
      </p:sp>
      <p:sp>
        <p:nvSpPr>
          <p:cNvPr id="6" name="TextBox 6"/>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
        <p:nvSpPr>
          <p:cNvPr id="7" name="Freeform 7"/>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4">
              <a:extLst>
                <a:ext uri="{96DAC541-7B7A-43D3-8B79-37D633B846F1}">
                  <asvg:svgBlip xmlns:asvg="http://schemas.microsoft.com/office/drawing/2016/SVG/main" r:embed="rId5"/>
                </a:ext>
              </a:extLst>
            </a:blip>
            <a:stretch>
              <a:fillRect t="-13271243" b="-13271243"/>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96067" y="2043305"/>
            <a:ext cx="7557693" cy="140208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THEORETISCHE ACHTERGROND</a:t>
            </a:r>
          </a:p>
        </p:txBody>
      </p:sp>
      <p:sp>
        <p:nvSpPr>
          <p:cNvPr id="3" name="Freeform 3"/>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3"/>
            <a:stretch>
              <a:fillRect/>
            </a:stretch>
          </a:blipFill>
        </p:spPr>
      </p:sp>
      <p:sp>
        <p:nvSpPr>
          <p:cNvPr id="4" name="Freeform 4"/>
          <p:cNvSpPr/>
          <p:nvPr/>
        </p:nvSpPr>
        <p:spPr>
          <a:xfrm>
            <a:off x="7674516" y="2518325"/>
            <a:ext cx="688261" cy="688261"/>
          </a:xfrm>
          <a:custGeom>
            <a:avLst/>
            <a:gdLst/>
            <a:ahLst/>
            <a:cxnLst/>
            <a:rect l="l" t="t" r="r" b="b"/>
            <a:pathLst>
              <a:path w="688261" h="688261">
                <a:moveTo>
                  <a:pt x="0" y="0"/>
                </a:moveTo>
                <a:lnTo>
                  <a:pt x="688261" y="0"/>
                </a:lnTo>
                <a:lnTo>
                  <a:pt x="688261" y="688261"/>
                </a:lnTo>
                <a:lnTo>
                  <a:pt x="0" y="6882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
        <p:nvSpPr>
          <p:cNvPr id="6" name="TextBox 6"/>
          <p:cNvSpPr txBox="1"/>
          <p:nvPr/>
        </p:nvSpPr>
        <p:spPr>
          <a:xfrm>
            <a:off x="8935544" y="2881505"/>
            <a:ext cx="7557693" cy="706755"/>
          </a:xfrm>
          <a:prstGeom prst="rect">
            <a:avLst/>
          </a:prstGeom>
        </p:spPr>
        <p:txBody>
          <a:bodyPr lIns="0" tIns="0" rIns="0" bIns="0" rtlCol="0" anchor="t">
            <a:spAutoFit/>
          </a:bodyPr>
          <a:lstStyle/>
          <a:p>
            <a:pPr>
              <a:lnSpc>
                <a:spcPts val="5519"/>
              </a:lnSpc>
            </a:pPr>
            <a:endParaRPr/>
          </a:p>
        </p:txBody>
      </p:sp>
      <p:grpSp>
        <p:nvGrpSpPr>
          <p:cNvPr id="7" name="Group 7"/>
          <p:cNvGrpSpPr/>
          <p:nvPr/>
        </p:nvGrpSpPr>
        <p:grpSpPr>
          <a:xfrm>
            <a:off x="474345" y="3798510"/>
            <a:ext cx="2030368" cy="1293101"/>
            <a:chOff x="0" y="0"/>
            <a:chExt cx="751988" cy="478926"/>
          </a:xfrm>
        </p:grpSpPr>
        <p:sp>
          <p:nvSpPr>
            <p:cNvPr id="8" name="Freeform 8"/>
            <p:cNvSpPr/>
            <p:nvPr/>
          </p:nvSpPr>
          <p:spPr>
            <a:xfrm>
              <a:off x="0" y="0"/>
              <a:ext cx="751988" cy="478926"/>
            </a:xfrm>
            <a:custGeom>
              <a:avLst/>
              <a:gdLst/>
              <a:ahLst/>
              <a:cxnLst/>
              <a:rect l="l" t="t" r="r" b="b"/>
              <a:pathLst>
                <a:path w="751988" h="478926">
                  <a:moveTo>
                    <a:pt x="137270" y="0"/>
                  </a:moveTo>
                  <a:lnTo>
                    <a:pt x="614718" y="0"/>
                  </a:lnTo>
                  <a:cubicBezTo>
                    <a:pt x="690530" y="0"/>
                    <a:pt x="751988" y="61458"/>
                    <a:pt x="751988" y="137270"/>
                  </a:cubicBezTo>
                  <a:lnTo>
                    <a:pt x="751988" y="341656"/>
                  </a:lnTo>
                  <a:cubicBezTo>
                    <a:pt x="751988" y="378062"/>
                    <a:pt x="737526" y="412978"/>
                    <a:pt x="711783" y="438721"/>
                  </a:cubicBezTo>
                  <a:cubicBezTo>
                    <a:pt x="686039" y="464464"/>
                    <a:pt x="651124" y="478926"/>
                    <a:pt x="614718" y="478926"/>
                  </a:cubicBezTo>
                  <a:lnTo>
                    <a:pt x="137270" y="478926"/>
                  </a:lnTo>
                  <a:cubicBezTo>
                    <a:pt x="61458" y="478926"/>
                    <a:pt x="0" y="417468"/>
                    <a:pt x="0" y="341656"/>
                  </a:cubicBezTo>
                  <a:lnTo>
                    <a:pt x="0" y="137270"/>
                  </a:lnTo>
                  <a:cubicBezTo>
                    <a:pt x="0" y="100864"/>
                    <a:pt x="14462" y="65949"/>
                    <a:pt x="40206" y="40206"/>
                  </a:cubicBezTo>
                  <a:cubicBezTo>
                    <a:pt x="65949" y="14462"/>
                    <a:pt x="100864" y="0"/>
                    <a:pt x="137270" y="0"/>
                  </a:cubicBezTo>
                  <a:close/>
                </a:path>
              </a:pathLst>
            </a:custGeom>
            <a:solidFill>
              <a:srgbClr val="000000">
                <a:alpha val="0"/>
              </a:srgbClr>
            </a:solidFill>
            <a:ln w="47625">
              <a:solidFill>
                <a:srgbClr val="F78C37"/>
              </a:solidFill>
            </a:ln>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10" name="Group 10"/>
          <p:cNvGrpSpPr/>
          <p:nvPr/>
        </p:nvGrpSpPr>
        <p:grpSpPr>
          <a:xfrm>
            <a:off x="493395" y="5165579"/>
            <a:ext cx="8871862" cy="1200148"/>
            <a:chOff x="0" y="-73318"/>
            <a:chExt cx="3285875" cy="444500"/>
          </a:xfrm>
        </p:grpSpPr>
        <p:sp>
          <p:nvSpPr>
            <p:cNvPr id="11" name="Freeform 11"/>
            <p:cNvSpPr/>
            <p:nvPr/>
          </p:nvSpPr>
          <p:spPr>
            <a:xfrm>
              <a:off x="0" y="0"/>
              <a:ext cx="3285875" cy="303383"/>
            </a:xfrm>
            <a:custGeom>
              <a:avLst/>
              <a:gdLst/>
              <a:ahLst/>
              <a:cxnLst/>
              <a:rect l="l" t="t" r="r" b="b"/>
              <a:pathLst>
                <a:path w="3285875" h="303383">
                  <a:moveTo>
                    <a:pt x="3082675" y="0"/>
                  </a:moveTo>
                  <a:lnTo>
                    <a:pt x="0" y="0"/>
                  </a:lnTo>
                  <a:lnTo>
                    <a:pt x="0" y="303383"/>
                  </a:lnTo>
                  <a:lnTo>
                    <a:pt x="3082675" y="303383"/>
                  </a:lnTo>
                  <a:lnTo>
                    <a:pt x="3285875" y="151691"/>
                  </a:lnTo>
                  <a:lnTo>
                    <a:pt x="3082675" y="0"/>
                  </a:lnTo>
                  <a:close/>
                </a:path>
              </a:pathLst>
            </a:custGeom>
            <a:solidFill>
              <a:srgbClr val="F78C37"/>
            </a:solidFill>
            <a:ln w="47625">
              <a:solidFill>
                <a:srgbClr val="F78C37"/>
              </a:solidFill>
            </a:ln>
          </p:spPr>
        </p:sp>
        <p:sp>
          <p:nvSpPr>
            <p:cNvPr id="12" name="TextBox 12"/>
            <p:cNvSpPr txBox="1"/>
            <p:nvPr/>
          </p:nvSpPr>
          <p:spPr>
            <a:xfrm>
              <a:off x="1242149" y="-73318"/>
              <a:ext cx="698500" cy="444500"/>
            </a:xfrm>
            <a:prstGeom prst="rect">
              <a:avLst/>
            </a:prstGeom>
          </p:spPr>
          <p:txBody>
            <a:bodyPr lIns="50800" tIns="50800" rIns="50800" bIns="50800" rtlCol="0" anchor="ctr"/>
            <a:lstStyle/>
            <a:p>
              <a:pPr algn="ctr">
                <a:lnSpc>
                  <a:spcPts val="2535"/>
                </a:lnSpc>
              </a:pPr>
              <a:r>
                <a:rPr lang="en-US" sz="1811" spc="72" dirty="0">
                  <a:solidFill>
                    <a:srgbClr val="000000"/>
                  </a:solidFill>
                  <a:latin typeface="Montserrat Light"/>
                </a:rPr>
                <a:t>PPPE Framework </a:t>
              </a:r>
            </a:p>
          </p:txBody>
        </p:sp>
      </p:grpSp>
      <p:sp>
        <p:nvSpPr>
          <p:cNvPr id="13" name="TextBox 13"/>
          <p:cNvSpPr txBox="1"/>
          <p:nvPr/>
        </p:nvSpPr>
        <p:spPr>
          <a:xfrm>
            <a:off x="493395" y="4233041"/>
            <a:ext cx="1963835" cy="306705"/>
          </a:xfrm>
          <a:prstGeom prst="rect">
            <a:avLst/>
          </a:prstGeom>
        </p:spPr>
        <p:txBody>
          <a:bodyPr lIns="0" tIns="0" rIns="0" bIns="0" rtlCol="0" anchor="t">
            <a:spAutoFit/>
          </a:bodyPr>
          <a:lstStyle/>
          <a:p>
            <a:pPr algn="ctr">
              <a:lnSpc>
                <a:spcPts val="2520"/>
              </a:lnSpc>
            </a:pPr>
            <a:r>
              <a:rPr lang="en-US" sz="1800">
                <a:solidFill>
                  <a:srgbClr val="000000"/>
                </a:solidFill>
                <a:latin typeface="Montserrat Light"/>
              </a:rPr>
              <a:t>Programmatisch</a:t>
            </a:r>
          </a:p>
        </p:txBody>
      </p:sp>
      <p:sp>
        <p:nvSpPr>
          <p:cNvPr id="14" name="TextBox 14"/>
          <p:cNvSpPr txBox="1"/>
          <p:nvPr/>
        </p:nvSpPr>
        <p:spPr>
          <a:xfrm>
            <a:off x="3045442" y="4242566"/>
            <a:ext cx="1318607" cy="306705"/>
          </a:xfrm>
          <a:prstGeom prst="rect">
            <a:avLst/>
          </a:prstGeom>
        </p:spPr>
        <p:txBody>
          <a:bodyPr lIns="0" tIns="0" rIns="0" bIns="0" rtlCol="0" anchor="t">
            <a:spAutoFit/>
          </a:bodyPr>
          <a:lstStyle/>
          <a:p>
            <a:pPr algn="ctr">
              <a:lnSpc>
                <a:spcPts val="2520"/>
              </a:lnSpc>
            </a:pPr>
            <a:r>
              <a:rPr lang="en-US" sz="1800">
                <a:solidFill>
                  <a:srgbClr val="000000"/>
                </a:solidFill>
                <a:latin typeface="Montserrat Light"/>
              </a:rPr>
              <a:t>Proces</a:t>
            </a:r>
          </a:p>
        </p:txBody>
      </p:sp>
      <p:sp>
        <p:nvSpPr>
          <p:cNvPr id="15" name="TextBox 15"/>
          <p:cNvSpPr txBox="1"/>
          <p:nvPr/>
        </p:nvSpPr>
        <p:spPr>
          <a:xfrm>
            <a:off x="5333096" y="4242566"/>
            <a:ext cx="1499194" cy="306705"/>
          </a:xfrm>
          <a:prstGeom prst="rect">
            <a:avLst/>
          </a:prstGeom>
        </p:spPr>
        <p:txBody>
          <a:bodyPr lIns="0" tIns="0" rIns="0" bIns="0" rtlCol="0" anchor="t">
            <a:spAutoFit/>
          </a:bodyPr>
          <a:lstStyle/>
          <a:p>
            <a:pPr algn="ctr">
              <a:lnSpc>
                <a:spcPts val="2520"/>
              </a:lnSpc>
            </a:pPr>
            <a:r>
              <a:rPr lang="en-US" sz="1800">
                <a:solidFill>
                  <a:srgbClr val="000000"/>
                </a:solidFill>
                <a:latin typeface="Montserrat Light"/>
              </a:rPr>
              <a:t>Politiek</a:t>
            </a:r>
          </a:p>
        </p:txBody>
      </p:sp>
      <p:sp>
        <p:nvSpPr>
          <p:cNvPr id="16" name="TextBox 16"/>
          <p:cNvSpPr txBox="1"/>
          <p:nvPr/>
        </p:nvSpPr>
        <p:spPr>
          <a:xfrm>
            <a:off x="7703473" y="4270121"/>
            <a:ext cx="1318607" cy="306705"/>
          </a:xfrm>
          <a:prstGeom prst="rect">
            <a:avLst/>
          </a:prstGeom>
        </p:spPr>
        <p:txBody>
          <a:bodyPr lIns="0" tIns="0" rIns="0" bIns="0" rtlCol="0" anchor="t">
            <a:spAutoFit/>
          </a:bodyPr>
          <a:lstStyle/>
          <a:p>
            <a:pPr algn="ctr">
              <a:lnSpc>
                <a:spcPts val="2520"/>
              </a:lnSpc>
            </a:pPr>
            <a:r>
              <a:rPr lang="en-US" sz="1800">
                <a:solidFill>
                  <a:srgbClr val="000000"/>
                </a:solidFill>
                <a:latin typeface="Montserrat Light"/>
              </a:rPr>
              <a:t>Duurzaam</a:t>
            </a:r>
          </a:p>
        </p:txBody>
      </p:sp>
      <p:grpSp>
        <p:nvGrpSpPr>
          <p:cNvPr id="17" name="Group 17"/>
          <p:cNvGrpSpPr/>
          <p:nvPr/>
        </p:nvGrpSpPr>
        <p:grpSpPr>
          <a:xfrm>
            <a:off x="2759803" y="3798510"/>
            <a:ext cx="2030368" cy="1293101"/>
            <a:chOff x="0" y="0"/>
            <a:chExt cx="751988" cy="478926"/>
          </a:xfrm>
        </p:grpSpPr>
        <p:sp>
          <p:nvSpPr>
            <p:cNvPr id="18" name="Freeform 18"/>
            <p:cNvSpPr/>
            <p:nvPr/>
          </p:nvSpPr>
          <p:spPr>
            <a:xfrm>
              <a:off x="0" y="0"/>
              <a:ext cx="751988" cy="478926"/>
            </a:xfrm>
            <a:custGeom>
              <a:avLst/>
              <a:gdLst/>
              <a:ahLst/>
              <a:cxnLst/>
              <a:rect l="l" t="t" r="r" b="b"/>
              <a:pathLst>
                <a:path w="751988" h="478926">
                  <a:moveTo>
                    <a:pt x="137270" y="0"/>
                  </a:moveTo>
                  <a:lnTo>
                    <a:pt x="614718" y="0"/>
                  </a:lnTo>
                  <a:cubicBezTo>
                    <a:pt x="690530" y="0"/>
                    <a:pt x="751988" y="61458"/>
                    <a:pt x="751988" y="137270"/>
                  </a:cubicBezTo>
                  <a:lnTo>
                    <a:pt x="751988" y="341656"/>
                  </a:lnTo>
                  <a:cubicBezTo>
                    <a:pt x="751988" y="378062"/>
                    <a:pt x="737526" y="412978"/>
                    <a:pt x="711783" y="438721"/>
                  </a:cubicBezTo>
                  <a:cubicBezTo>
                    <a:pt x="686039" y="464464"/>
                    <a:pt x="651124" y="478926"/>
                    <a:pt x="614718" y="478926"/>
                  </a:cubicBezTo>
                  <a:lnTo>
                    <a:pt x="137270" y="478926"/>
                  </a:lnTo>
                  <a:cubicBezTo>
                    <a:pt x="61458" y="478926"/>
                    <a:pt x="0" y="417468"/>
                    <a:pt x="0" y="341656"/>
                  </a:cubicBezTo>
                  <a:lnTo>
                    <a:pt x="0" y="137270"/>
                  </a:lnTo>
                  <a:cubicBezTo>
                    <a:pt x="0" y="100864"/>
                    <a:pt x="14462" y="65949"/>
                    <a:pt x="40206" y="40206"/>
                  </a:cubicBezTo>
                  <a:cubicBezTo>
                    <a:pt x="65949" y="14462"/>
                    <a:pt x="100864" y="0"/>
                    <a:pt x="137270" y="0"/>
                  </a:cubicBezTo>
                  <a:close/>
                </a:path>
              </a:pathLst>
            </a:custGeom>
            <a:solidFill>
              <a:srgbClr val="000000">
                <a:alpha val="0"/>
              </a:srgbClr>
            </a:solidFill>
            <a:ln w="47625">
              <a:solidFill>
                <a:srgbClr val="F78C37"/>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20" name="Group 20"/>
          <p:cNvGrpSpPr/>
          <p:nvPr/>
        </p:nvGrpSpPr>
        <p:grpSpPr>
          <a:xfrm>
            <a:off x="5047346" y="3798510"/>
            <a:ext cx="2030368" cy="1293101"/>
            <a:chOff x="0" y="0"/>
            <a:chExt cx="751988" cy="478926"/>
          </a:xfrm>
        </p:grpSpPr>
        <p:sp>
          <p:nvSpPr>
            <p:cNvPr id="21" name="Freeform 21"/>
            <p:cNvSpPr/>
            <p:nvPr/>
          </p:nvSpPr>
          <p:spPr>
            <a:xfrm>
              <a:off x="0" y="0"/>
              <a:ext cx="751988" cy="478926"/>
            </a:xfrm>
            <a:custGeom>
              <a:avLst/>
              <a:gdLst/>
              <a:ahLst/>
              <a:cxnLst/>
              <a:rect l="l" t="t" r="r" b="b"/>
              <a:pathLst>
                <a:path w="751988" h="478926">
                  <a:moveTo>
                    <a:pt x="137270" y="0"/>
                  </a:moveTo>
                  <a:lnTo>
                    <a:pt x="614718" y="0"/>
                  </a:lnTo>
                  <a:cubicBezTo>
                    <a:pt x="690530" y="0"/>
                    <a:pt x="751988" y="61458"/>
                    <a:pt x="751988" y="137270"/>
                  </a:cubicBezTo>
                  <a:lnTo>
                    <a:pt x="751988" y="341656"/>
                  </a:lnTo>
                  <a:cubicBezTo>
                    <a:pt x="751988" y="378062"/>
                    <a:pt x="737526" y="412978"/>
                    <a:pt x="711783" y="438721"/>
                  </a:cubicBezTo>
                  <a:cubicBezTo>
                    <a:pt x="686039" y="464464"/>
                    <a:pt x="651124" y="478926"/>
                    <a:pt x="614718" y="478926"/>
                  </a:cubicBezTo>
                  <a:lnTo>
                    <a:pt x="137270" y="478926"/>
                  </a:lnTo>
                  <a:cubicBezTo>
                    <a:pt x="61458" y="478926"/>
                    <a:pt x="0" y="417468"/>
                    <a:pt x="0" y="341656"/>
                  </a:cubicBezTo>
                  <a:lnTo>
                    <a:pt x="0" y="137270"/>
                  </a:lnTo>
                  <a:cubicBezTo>
                    <a:pt x="0" y="100864"/>
                    <a:pt x="14462" y="65949"/>
                    <a:pt x="40206" y="40206"/>
                  </a:cubicBezTo>
                  <a:cubicBezTo>
                    <a:pt x="65949" y="14462"/>
                    <a:pt x="100864" y="0"/>
                    <a:pt x="137270" y="0"/>
                  </a:cubicBezTo>
                  <a:close/>
                </a:path>
              </a:pathLst>
            </a:custGeom>
            <a:solidFill>
              <a:srgbClr val="000000">
                <a:alpha val="0"/>
              </a:srgbClr>
            </a:solidFill>
            <a:ln w="47625">
              <a:solidFill>
                <a:srgbClr val="F78C37"/>
              </a:solidFill>
            </a:ln>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23" name="Group 23"/>
          <p:cNvGrpSpPr/>
          <p:nvPr/>
        </p:nvGrpSpPr>
        <p:grpSpPr>
          <a:xfrm>
            <a:off x="7334889" y="3798510"/>
            <a:ext cx="2030368" cy="1293101"/>
            <a:chOff x="0" y="0"/>
            <a:chExt cx="751988" cy="478926"/>
          </a:xfrm>
        </p:grpSpPr>
        <p:sp>
          <p:nvSpPr>
            <p:cNvPr id="24" name="Freeform 24"/>
            <p:cNvSpPr/>
            <p:nvPr/>
          </p:nvSpPr>
          <p:spPr>
            <a:xfrm>
              <a:off x="0" y="0"/>
              <a:ext cx="751988" cy="478926"/>
            </a:xfrm>
            <a:custGeom>
              <a:avLst/>
              <a:gdLst/>
              <a:ahLst/>
              <a:cxnLst/>
              <a:rect l="l" t="t" r="r" b="b"/>
              <a:pathLst>
                <a:path w="751988" h="478926">
                  <a:moveTo>
                    <a:pt x="137270" y="0"/>
                  </a:moveTo>
                  <a:lnTo>
                    <a:pt x="614718" y="0"/>
                  </a:lnTo>
                  <a:cubicBezTo>
                    <a:pt x="690530" y="0"/>
                    <a:pt x="751988" y="61458"/>
                    <a:pt x="751988" y="137270"/>
                  </a:cubicBezTo>
                  <a:lnTo>
                    <a:pt x="751988" y="341656"/>
                  </a:lnTo>
                  <a:cubicBezTo>
                    <a:pt x="751988" y="378062"/>
                    <a:pt x="737526" y="412978"/>
                    <a:pt x="711783" y="438721"/>
                  </a:cubicBezTo>
                  <a:cubicBezTo>
                    <a:pt x="686039" y="464464"/>
                    <a:pt x="651124" y="478926"/>
                    <a:pt x="614718" y="478926"/>
                  </a:cubicBezTo>
                  <a:lnTo>
                    <a:pt x="137270" y="478926"/>
                  </a:lnTo>
                  <a:cubicBezTo>
                    <a:pt x="61458" y="478926"/>
                    <a:pt x="0" y="417468"/>
                    <a:pt x="0" y="341656"/>
                  </a:cubicBezTo>
                  <a:lnTo>
                    <a:pt x="0" y="137270"/>
                  </a:lnTo>
                  <a:cubicBezTo>
                    <a:pt x="0" y="100864"/>
                    <a:pt x="14462" y="65949"/>
                    <a:pt x="40206" y="40206"/>
                  </a:cubicBezTo>
                  <a:cubicBezTo>
                    <a:pt x="65949" y="14462"/>
                    <a:pt x="100864" y="0"/>
                    <a:pt x="137270" y="0"/>
                  </a:cubicBezTo>
                  <a:close/>
                </a:path>
              </a:pathLst>
            </a:custGeom>
            <a:solidFill>
              <a:srgbClr val="000000">
                <a:alpha val="0"/>
              </a:srgbClr>
            </a:solidFill>
            <a:ln w="47625">
              <a:solidFill>
                <a:srgbClr val="F78C37"/>
              </a:solidFill>
            </a:ln>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sp>
        <p:nvSpPr>
          <p:cNvPr id="26" name="Freeform 26"/>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6">
              <a:extLst>
                <a:ext uri="{96DAC541-7B7A-43D3-8B79-37D633B846F1}">
                  <asvg:svgBlip xmlns:asvg="http://schemas.microsoft.com/office/drawing/2016/SVG/main" r:embed="rId7"/>
                </a:ext>
              </a:extLst>
            </a:blip>
            <a:stretch>
              <a:fillRect t="-13271243" b="-13271243"/>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1529" y="2023080"/>
            <a:ext cx="7950551" cy="3063208"/>
            <a:chOff x="0" y="0"/>
            <a:chExt cx="10600735" cy="4084277"/>
          </a:xfrm>
        </p:grpSpPr>
        <p:sp>
          <p:nvSpPr>
            <p:cNvPr id="3" name="TextBox 3"/>
            <p:cNvSpPr txBox="1"/>
            <p:nvPr/>
          </p:nvSpPr>
          <p:spPr>
            <a:xfrm>
              <a:off x="27269" y="19050"/>
              <a:ext cx="10536103" cy="94869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ONDERZOEKSAANPAK</a:t>
              </a:r>
            </a:p>
          </p:txBody>
        </p:sp>
        <p:sp>
          <p:nvSpPr>
            <p:cNvPr id="4" name="TextBox 4"/>
            <p:cNvSpPr txBox="1"/>
            <p:nvPr/>
          </p:nvSpPr>
          <p:spPr>
            <a:xfrm>
              <a:off x="0" y="1173818"/>
              <a:ext cx="10600735" cy="2910459"/>
            </a:xfrm>
            <a:prstGeom prst="rect">
              <a:avLst/>
            </a:prstGeom>
          </p:spPr>
          <p:txBody>
            <a:bodyPr lIns="0" tIns="0" rIns="0" bIns="0" rtlCol="0" anchor="t">
              <a:spAutoFit/>
            </a:bodyPr>
            <a:lstStyle/>
            <a:p>
              <a:pPr>
                <a:lnSpc>
                  <a:spcPts val="2535"/>
                </a:lnSpc>
              </a:pPr>
              <a:endParaRPr/>
            </a:p>
            <a:p>
              <a:pPr marL="391049" lvl="1" indent="-195524">
                <a:lnSpc>
                  <a:spcPts val="2535"/>
                </a:lnSpc>
                <a:buFont typeface="Arial"/>
                <a:buChar char="•"/>
              </a:pPr>
              <a:r>
                <a:rPr lang="en-US" sz="1811" spc="72">
                  <a:solidFill>
                    <a:srgbClr val="888888"/>
                  </a:solidFill>
                  <a:latin typeface="Montserrat Light"/>
                </a:rPr>
                <a:t>Casestudies over complexe beleidsstukken</a:t>
              </a:r>
            </a:p>
            <a:p>
              <a:pPr marL="391049" lvl="1" indent="-195524">
                <a:lnSpc>
                  <a:spcPts val="2535"/>
                </a:lnSpc>
                <a:buFont typeface="Arial"/>
                <a:buChar char="•"/>
              </a:pPr>
              <a:r>
                <a:rPr lang="en-US" sz="1811" spc="72">
                  <a:solidFill>
                    <a:srgbClr val="888888"/>
                  </a:solidFill>
                  <a:latin typeface="Montserrat Light"/>
                </a:rPr>
                <a:t>Appreciative Inquiry</a:t>
              </a:r>
            </a:p>
            <a:p>
              <a:pPr marL="391049" lvl="1" indent="-195524">
                <a:lnSpc>
                  <a:spcPts val="2535"/>
                </a:lnSpc>
                <a:buFont typeface="Arial"/>
                <a:buChar char="•"/>
              </a:pPr>
              <a:r>
                <a:rPr lang="en-US" sz="1811" spc="72">
                  <a:solidFill>
                    <a:srgbClr val="888888"/>
                  </a:solidFill>
                  <a:latin typeface="Montserrat Light"/>
                </a:rPr>
                <a:t>Iteratief proces </a:t>
              </a:r>
            </a:p>
            <a:p>
              <a:pPr marL="391049" lvl="1" indent="-195524">
                <a:lnSpc>
                  <a:spcPts val="2535"/>
                </a:lnSpc>
                <a:buFont typeface="Arial"/>
                <a:buChar char="•"/>
              </a:pPr>
              <a:r>
                <a:rPr lang="en-US" sz="1811" spc="72">
                  <a:solidFill>
                    <a:srgbClr val="888888"/>
                  </a:solidFill>
                  <a:latin typeface="Montserrat Light"/>
                </a:rPr>
                <a:t>Verschillende beleidsdomeinen</a:t>
              </a: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p:txBody>
        </p:sp>
      </p:grpSp>
      <p:sp>
        <p:nvSpPr>
          <p:cNvPr id="5" name="Freeform 5"/>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3"/>
            <a:stretch>
              <a:fillRect/>
            </a:stretch>
          </a:blipFill>
        </p:spPr>
      </p:sp>
      <p:sp>
        <p:nvSpPr>
          <p:cNvPr id="6" name="TextBox 6"/>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
        <p:nvSpPr>
          <p:cNvPr id="7" name="Freeform 7"/>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4">
              <a:extLst>
                <a:ext uri="{96DAC541-7B7A-43D3-8B79-37D633B846F1}">
                  <asvg:svgBlip xmlns:asvg="http://schemas.microsoft.com/office/drawing/2016/SVG/main" r:embed="rId5"/>
                </a:ext>
              </a:extLst>
            </a:blip>
            <a:stretch>
              <a:fillRect t="-13271243" b="-13271243"/>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1529" y="2023080"/>
            <a:ext cx="7950551" cy="1805908"/>
            <a:chOff x="0" y="0"/>
            <a:chExt cx="10600735" cy="2407877"/>
          </a:xfrm>
        </p:grpSpPr>
        <p:sp>
          <p:nvSpPr>
            <p:cNvPr id="3" name="TextBox 3"/>
            <p:cNvSpPr txBox="1"/>
            <p:nvPr/>
          </p:nvSpPr>
          <p:spPr>
            <a:xfrm>
              <a:off x="27269" y="19050"/>
              <a:ext cx="10536103" cy="94869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CASE STUDIES</a:t>
              </a:r>
            </a:p>
          </p:txBody>
        </p:sp>
        <p:sp>
          <p:nvSpPr>
            <p:cNvPr id="4" name="TextBox 4"/>
            <p:cNvSpPr txBox="1"/>
            <p:nvPr/>
          </p:nvSpPr>
          <p:spPr>
            <a:xfrm>
              <a:off x="0" y="1173818"/>
              <a:ext cx="10600735" cy="1234059"/>
            </a:xfrm>
            <a:prstGeom prst="rect">
              <a:avLst/>
            </a:prstGeom>
          </p:spPr>
          <p:txBody>
            <a:bodyPr lIns="0" tIns="0" rIns="0" bIns="0" rtlCol="0" anchor="t">
              <a:spAutoFit/>
            </a:bodyPr>
            <a:lstStyle/>
            <a:p>
              <a:pPr>
                <a:lnSpc>
                  <a:spcPts val="2535"/>
                </a:lnSpc>
              </a:pPr>
              <a:endParaRPr/>
            </a:p>
            <a:p>
              <a:pPr>
                <a:lnSpc>
                  <a:spcPts val="2535"/>
                </a:lnSpc>
              </a:pPr>
              <a:endParaRPr/>
            </a:p>
            <a:p>
              <a:pPr>
                <a:lnSpc>
                  <a:spcPts val="2535"/>
                </a:lnSpc>
              </a:pPr>
              <a:endParaRPr/>
            </a:p>
          </p:txBody>
        </p:sp>
      </p:grpSp>
      <p:sp>
        <p:nvSpPr>
          <p:cNvPr id="5" name="Freeform 5"/>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3"/>
            <a:stretch>
              <a:fillRect/>
            </a:stretch>
          </a:blipFill>
        </p:spPr>
      </p:sp>
      <p:grpSp>
        <p:nvGrpSpPr>
          <p:cNvPr id="6" name="Group 6"/>
          <p:cNvGrpSpPr/>
          <p:nvPr/>
        </p:nvGrpSpPr>
        <p:grpSpPr>
          <a:xfrm>
            <a:off x="1139286" y="3133725"/>
            <a:ext cx="2194560" cy="1353285"/>
            <a:chOff x="0" y="0"/>
            <a:chExt cx="812800" cy="501217"/>
          </a:xfrm>
        </p:grpSpPr>
        <p:sp>
          <p:nvSpPr>
            <p:cNvPr id="7" name="Freeform 7"/>
            <p:cNvSpPr/>
            <p:nvPr/>
          </p:nvSpPr>
          <p:spPr>
            <a:xfrm>
              <a:off x="0" y="0"/>
              <a:ext cx="812800" cy="501217"/>
            </a:xfrm>
            <a:custGeom>
              <a:avLst/>
              <a:gdLst/>
              <a:ahLst/>
              <a:cxnLst/>
              <a:rect l="l" t="t" r="r" b="b"/>
              <a:pathLst>
                <a:path w="812800" h="501217">
                  <a:moveTo>
                    <a:pt x="127000" y="0"/>
                  </a:moveTo>
                  <a:lnTo>
                    <a:pt x="685800" y="0"/>
                  </a:lnTo>
                  <a:cubicBezTo>
                    <a:pt x="755940" y="0"/>
                    <a:pt x="812800" y="56860"/>
                    <a:pt x="812800" y="127000"/>
                  </a:cubicBezTo>
                  <a:lnTo>
                    <a:pt x="812800" y="374217"/>
                  </a:lnTo>
                  <a:cubicBezTo>
                    <a:pt x="812800" y="444357"/>
                    <a:pt x="755940" y="501217"/>
                    <a:pt x="685800" y="501217"/>
                  </a:cubicBezTo>
                  <a:lnTo>
                    <a:pt x="127000" y="501217"/>
                  </a:lnTo>
                  <a:cubicBezTo>
                    <a:pt x="93318" y="501217"/>
                    <a:pt x="61015" y="487836"/>
                    <a:pt x="37197" y="464019"/>
                  </a:cubicBezTo>
                  <a:cubicBezTo>
                    <a:pt x="13380" y="440202"/>
                    <a:pt x="0" y="407899"/>
                    <a:pt x="0" y="374217"/>
                  </a:cubicBezTo>
                  <a:lnTo>
                    <a:pt x="0" y="127000"/>
                  </a:lnTo>
                  <a:cubicBezTo>
                    <a:pt x="0" y="56860"/>
                    <a:pt x="56860" y="0"/>
                    <a:pt x="127000" y="0"/>
                  </a:cubicBezTo>
                  <a:close/>
                </a:path>
              </a:pathLst>
            </a:custGeom>
            <a:solidFill>
              <a:srgbClr val="000000">
                <a:alpha val="0"/>
              </a:srgbClr>
            </a:solidFill>
            <a:ln w="47625">
              <a:solidFill>
                <a:srgbClr val="F78C37"/>
              </a:solid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9" name="Group 9"/>
          <p:cNvGrpSpPr/>
          <p:nvPr/>
        </p:nvGrpSpPr>
        <p:grpSpPr>
          <a:xfrm>
            <a:off x="3752946" y="3133725"/>
            <a:ext cx="2194560" cy="1353285"/>
            <a:chOff x="0" y="0"/>
            <a:chExt cx="812800" cy="501217"/>
          </a:xfrm>
        </p:grpSpPr>
        <p:sp>
          <p:nvSpPr>
            <p:cNvPr id="10" name="Freeform 10"/>
            <p:cNvSpPr/>
            <p:nvPr/>
          </p:nvSpPr>
          <p:spPr>
            <a:xfrm>
              <a:off x="0" y="0"/>
              <a:ext cx="812800" cy="501217"/>
            </a:xfrm>
            <a:custGeom>
              <a:avLst/>
              <a:gdLst/>
              <a:ahLst/>
              <a:cxnLst/>
              <a:rect l="l" t="t" r="r" b="b"/>
              <a:pathLst>
                <a:path w="812800" h="501217">
                  <a:moveTo>
                    <a:pt x="127000" y="0"/>
                  </a:moveTo>
                  <a:lnTo>
                    <a:pt x="685800" y="0"/>
                  </a:lnTo>
                  <a:cubicBezTo>
                    <a:pt x="755940" y="0"/>
                    <a:pt x="812800" y="56860"/>
                    <a:pt x="812800" y="127000"/>
                  </a:cubicBezTo>
                  <a:lnTo>
                    <a:pt x="812800" y="374217"/>
                  </a:lnTo>
                  <a:cubicBezTo>
                    <a:pt x="812800" y="444357"/>
                    <a:pt x="755940" y="501217"/>
                    <a:pt x="685800" y="501217"/>
                  </a:cubicBezTo>
                  <a:lnTo>
                    <a:pt x="127000" y="501217"/>
                  </a:lnTo>
                  <a:cubicBezTo>
                    <a:pt x="93318" y="501217"/>
                    <a:pt x="61015" y="487836"/>
                    <a:pt x="37197" y="464019"/>
                  </a:cubicBezTo>
                  <a:cubicBezTo>
                    <a:pt x="13380" y="440202"/>
                    <a:pt x="0" y="407899"/>
                    <a:pt x="0" y="374217"/>
                  </a:cubicBezTo>
                  <a:lnTo>
                    <a:pt x="0" y="127000"/>
                  </a:lnTo>
                  <a:cubicBezTo>
                    <a:pt x="0" y="56860"/>
                    <a:pt x="56860" y="0"/>
                    <a:pt x="127000" y="0"/>
                  </a:cubicBezTo>
                  <a:close/>
                </a:path>
              </a:pathLst>
            </a:custGeom>
            <a:solidFill>
              <a:srgbClr val="000000">
                <a:alpha val="0"/>
              </a:srgbClr>
            </a:solidFill>
            <a:ln w="47625">
              <a:solidFill>
                <a:srgbClr val="F78C37"/>
              </a:solidFill>
            </a:ln>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12" name="Group 12"/>
          <p:cNvGrpSpPr/>
          <p:nvPr/>
        </p:nvGrpSpPr>
        <p:grpSpPr>
          <a:xfrm>
            <a:off x="6376084" y="3133725"/>
            <a:ext cx="2194560" cy="1353285"/>
            <a:chOff x="0" y="0"/>
            <a:chExt cx="812800" cy="501217"/>
          </a:xfrm>
        </p:grpSpPr>
        <p:sp>
          <p:nvSpPr>
            <p:cNvPr id="13" name="Freeform 13"/>
            <p:cNvSpPr/>
            <p:nvPr/>
          </p:nvSpPr>
          <p:spPr>
            <a:xfrm>
              <a:off x="0" y="0"/>
              <a:ext cx="812800" cy="501217"/>
            </a:xfrm>
            <a:custGeom>
              <a:avLst/>
              <a:gdLst/>
              <a:ahLst/>
              <a:cxnLst/>
              <a:rect l="l" t="t" r="r" b="b"/>
              <a:pathLst>
                <a:path w="812800" h="501217">
                  <a:moveTo>
                    <a:pt x="127000" y="0"/>
                  </a:moveTo>
                  <a:lnTo>
                    <a:pt x="685800" y="0"/>
                  </a:lnTo>
                  <a:cubicBezTo>
                    <a:pt x="755940" y="0"/>
                    <a:pt x="812800" y="56860"/>
                    <a:pt x="812800" y="127000"/>
                  </a:cubicBezTo>
                  <a:lnTo>
                    <a:pt x="812800" y="374217"/>
                  </a:lnTo>
                  <a:cubicBezTo>
                    <a:pt x="812800" y="444357"/>
                    <a:pt x="755940" y="501217"/>
                    <a:pt x="685800" y="501217"/>
                  </a:cubicBezTo>
                  <a:lnTo>
                    <a:pt x="127000" y="501217"/>
                  </a:lnTo>
                  <a:cubicBezTo>
                    <a:pt x="93318" y="501217"/>
                    <a:pt x="61015" y="487836"/>
                    <a:pt x="37197" y="464019"/>
                  </a:cubicBezTo>
                  <a:cubicBezTo>
                    <a:pt x="13380" y="440202"/>
                    <a:pt x="0" y="407899"/>
                    <a:pt x="0" y="374217"/>
                  </a:cubicBezTo>
                  <a:lnTo>
                    <a:pt x="0" y="127000"/>
                  </a:lnTo>
                  <a:cubicBezTo>
                    <a:pt x="0" y="56860"/>
                    <a:pt x="56860" y="0"/>
                    <a:pt x="127000" y="0"/>
                  </a:cubicBezTo>
                  <a:close/>
                </a:path>
              </a:pathLst>
            </a:custGeom>
            <a:solidFill>
              <a:srgbClr val="000000">
                <a:alpha val="0"/>
              </a:srgbClr>
            </a:solidFill>
            <a:ln w="47625">
              <a:solidFill>
                <a:srgbClr val="F78C37"/>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sp>
        <p:nvSpPr>
          <p:cNvPr id="15" name="Freeform 15"/>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4">
              <a:extLst>
                <a:ext uri="{96DAC541-7B7A-43D3-8B79-37D633B846F1}">
                  <asvg:svgBlip xmlns:asvg="http://schemas.microsoft.com/office/drawing/2016/SVG/main" r:embed="rId5"/>
                </a:ext>
              </a:extLst>
            </a:blip>
            <a:stretch>
              <a:fillRect t="-13271243" b="-13271243"/>
            </a:stretch>
          </a:blipFill>
        </p:spPr>
      </p:sp>
      <p:sp>
        <p:nvSpPr>
          <p:cNvPr id="16" name="AutoShape 16"/>
          <p:cNvSpPr/>
          <p:nvPr/>
        </p:nvSpPr>
        <p:spPr>
          <a:xfrm>
            <a:off x="2255611" y="4530286"/>
            <a:ext cx="10853" cy="499111"/>
          </a:xfrm>
          <a:prstGeom prst="line">
            <a:avLst/>
          </a:prstGeom>
          <a:ln w="38100" cap="flat">
            <a:solidFill>
              <a:srgbClr val="F78C37"/>
            </a:solidFill>
            <a:prstDash val="solid"/>
            <a:headEnd type="none" w="sm" len="sm"/>
            <a:tailEnd type="arrow" w="med" len="sm"/>
          </a:ln>
        </p:spPr>
      </p:sp>
      <p:sp>
        <p:nvSpPr>
          <p:cNvPr id="17" name="AutoShape 17"/>
          <p:cNvSpPr/>
          <p:nvPr/>
        </p:nvSpPr>
        <p:spPr>
          <a:xfrm>
            <a:off x="4844799" y="4530286"/>
            <a:ext cx="10853" cy="499111"/>
          </a:xfrm>
          <a:prstGeom prst="line">
            <a:avLst/>
          </a:prstGeom>
          <a:ln w="38100" cap="flat">
            <a:solidFill>
              <a:srgbClr val="F78C37"/>
            </a:solidFill>
            <a:prstDash val="solid"/>
            <a:headEnd type="none" w="sm" len="sm"/>
            <a:tailEnd type="arrow" w="med" len="sm"/>
          </a:ln>
        </p:spPr>
      </p:sp>
      <p:sp>
        <p:nvSpPr>
          <p:cNvPr id="18" name="AutoShape 18"/>
          <p:cNvSpPr/>
          <p:nvPr/>
        </p:nvSpPr>
        <p:spPr>
          <a:xfrm>
            <a:off x="7492410" y="4530286"/>
            <a:ext cx="10853" cy="499111"/>
          </a:xfrm>
          <a:prstGeom prst="line">
            <a:avLst/>
          </a:prstGeom>
          <a:ln w="38100" cap="flat">
            <a:solidFill>
              <a:srgbClr val="F78C37"/>
            </a:solidFill>
            <a:prstDash val="solid"/>
            <a:headEnd type="none" w="sm" len="sm"/>
            <a:tailEnd type="arrow" w="med" len="sm"/>
          </a:ln>
        </p:spPr>
      </p:sp>
      <p:grpSp>
        <p:nvGrpSpPr>
          <p:cNvPr id="19" name="Group 19"/>
          <p:cNvGrpSpPr/>
          <p:nvPr/>
        </p:nvGrpSpPr>
        <p:grpSpPr>
          <a:xfrm>
            <a:off x="1071529" y="4470707"/>
            <a:ext cx="7499115" cy="2297430"/>
            <a:chOff x="0" y="-217659"/>
            <a:chExt cx="2777450" cy="850900"/>
          </a:xfrm>
        </p:grpSpPr>
        <p:sp>
          <p:nvSpPr>
            <p:cNvPr id="20" name="Freeform 20"/>
            <p:cNvSpPr/>
            <p:nvPr/>
          </p:nvSpPr>
          <p:spPr>
            <a:xfrm>
              <a:off x="0" y="0"/>
              <a:ext cx="2777450" cy="439914"/>
            </a:xfrm>
            <a:custGeom>
              <a:avLst/>
              <a:gdLst/>
              <a:ahLst/>
              <a:cxnLst/>
              <a:rect l="l" t="t" r="r" b="b"/>
              <a:pathLst>
                <a:path w="2777450" h="439914">
                  <a:moveTo>
                    <a:pt x="37166" y="0"/>
                  </a:moveTo>
                  <a:lnTo>
                    <a:pt x="2740284" y="0"/>
                  </a:lnTo>
                  <a:cubicBezTo>
                    <a:pt x="2750141" y="0"/>
                    <a:pt x="2759595" y="3916"/>
                    <a:pt x="2766564" y="10886"/>
                  </a:cubicBezTo>
                  <a:cubicBezTo>
                    <a:pt x="2773534" y="17855"/>
                    <a:pt x="2777450" y="27309"/>
                    <a:pt x="2777450" y="37166"/>
                  </a:cubicBezTo>
                  <a:lnTo>
                    <a:pt x="2777450" y="402748"/>
                  </a:lnTo>
                  <a:cubicBezTo>
                    <a:pt x="2777450" y="423274"/>
                    <a:pt x="2760810" y="439914"/>
                    <a:pt x="2740284" y="439914"/>
                  </a:cubicBezTo>
                  <a:lnTo>
                    <a:pt x="37166" y="439914"/>
                  </a:lnTo>
                  <a:cubicBezTo>
                    <a:pt x="27309" y="439914"/>
                    <a:pt x="17855" y="435998"/>
                    <a:pt x="10886" y="429028"/>
                  </a:cubicBezTo>
                  <a:cubicBezTo>
                    <a:pt x="3916" y="422058"/>
                    <a:pt x="0" y="412605"/>
                    <a:pt x="0" y="402748"/>
                  </a:cubicBezTo>
                  <a:lnTo>
                    <a:pt x="0" y="37166"/>
                  </a:lnTo>
                  <a:cubicBezTo>
                    <a:pt x="0" y="16640"/>
                    <a:pt x="16640" y="0"/>
                    <a:pt x="37166" y="0"/>
                  </a:cubicBezTo>
                  <a:close/>
                </a:path>
              </a:pathLst>
            </a:custGeom>
            <a:solidFill>
              <a:srgbClr val="F78C37"/>
            </a:solidFill>
          </p:spPr>
        </p:sp>
        <p:sp>
          <p:nvSpPr>
            <p:cNvPr id="21" name="TextBox 21"/>
            <p:cNvSpPr txBox="1"/>
            <p:nvPr/>
          </p:nvSpPr>
          <p:spPr>
            <a:xfrm>
              <a:off x="1003139" y="-217659"/>
              <a:ext cx="812800" cy="850900"/>
            </a:xfrm>
            <a:prstGeom prst="rect">
              <a:avLst/>
            </a:prstGeom>
          </p:spPr>
          <p:txBody>
            <a:bodyPr lIns="50800" tIns="50800" rIns="50800" bIns="50800" rtlCol="0" anchor="ctr"/>
            <a:lstStyle/>
            <a:p>
              <a:pPr algn="ctr">
                <a:lnSpc>
                  <a:spcPts val="2535"/>
                </a:lnSpc>
              </a:pPr>
              <a:r>
                <a:rPr lang="en-US" sz="1811" spc="72" dirty="0">
                  <a:solidFill>
                    <a:srgbClr val="000000"/>
                  </a:solidFill>
                  <a:latin typeface="Montserrat Light"/>
                </a:rPr>
                <a:t>Lessons learned</a:t>
              </a:r>
            </a:p>
          </p:txBody>
        </p:sp>
      </p:grpSp>
      <p:sp>
        <p:nvSpPr>
          <p:cNvPr id="22" name="TextBox 22"/>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
        <p:nvSpPr>
          <p:cNvPr id="23" name="TextBox 23"/>
          <p:cNvSpPr txBox="1"/>
          <p:nvPr/>
        </p:nvSpPr>
        <p:spPr>
          <a:xfrm>
            <a:off x="1139286" y="3443543"/>
            <a:ext cx="2194560" cy="621030"/>
          </a:xfrm>
          <a:prstGeom prst="rect">
            <a:avLst/>
          </a:prstGeom>
        </p:spPr>
        <p:txBody>
          <a:bodyPr lIns="0" tIns="0" rIns="0" bIns="0" rtlCol="0" anchor="t">
            <a:spAutoFit/>
          </a:bodyPr>
          <a:lstStyle/>
          <a:p>
            <a:pPr algn="ctr">
              <a:lnSpc>
                <a:spcPts val="2520"/>
              </a:lnSpc>
            </a:pPr>
            <a:r>
              <a:rPr lang="en-US" sz="1800">
                <a:solidFill>
                  <a:srgbClr val="000000"/>
                </a:solidFill>
                <a:latin typeface="Montserrat Light"/>
              </a:rPr>
              <a:t>Ruimte voor de Rivier</a:t>
            </a:r>
          </a:p>
        </p:txBody>
      </p:sp>
      <p:sp>
        <p:nvSpPr>
          <p:cNvPr id="24" name="TextBox 24"/>
          <p:cNvSpPr txBox="1"/>
          <p:nvPr/>
        </p:nvSpPr>
        <p:spPr>
          <a:xfrm>
            <a:off x="3762424" y="3419207"/>
            <a:ext cx="2194560" cy="621030"/>
          </a:xfrm>
          <a:prstGeom prst="rect">
            <a:avLst/>
          </a:prstGeom>
        </p:spPr>
        <p:txBody>
          <a:bodyPr lIns="0" tIns="0" rIns="0" bIns="0" rtlCol="0" anchor="t">
            <a:spAutoFit/>
          </a:bodyPr>
          <a:lstStyle/>
          <a:p>
            <a:pPr algn="ctr">
              <a:lnSpc>
                <a:spcPts val="2520"/>
              </a:lnSpc>
            </a:pPr>
            <a:r>
              <a:rPr lang="en-US" sz="1800">
                <a:solidFill>
                  <a:srgbClr val="000000"/>
                </a:solidFill>
                <a:latin typeface="Montserrat Light"/>
              </a:rPr>
              <a:t>Brainport Eindhoven</a:t>
            </a:r>
          </a:p>
        </p:txBody>
      </p:sp>
      <p:sp>
        <p:nvSpPr>
          <p:cNvPr id="25" name="TextBox 25"/>
          <p:cNvSpPr txBox="1"/>
          <p:nvPr/>
        </p:nvSpPr>
        <p:spPr>
          <a:xfrm>
            <a:off x="6376084" y="3443543"/>
            <a:ext cx="2194560" cy="621030"/>
          </a:xfrm>
          <a:prstGeom prst="rect">
            <a:avLst/>
          </a:prstGeom>
        </p:spPr>
        <p:txBody>
          <a:bodyPr lIns="0" tIns="0" rIns="0" bIns="0" rtlCol="0" anchor="t">
            <a:spAutoFit/>
          </a:bodyPr>
          <a:lstStyle/>
          <a:p>
            <a:pPr algn="ctr">
              <a:lnSpc>
                <a:spcPts val="2520"/>
              </a:lnSpc>
            </a:pPr>
            <a:r>
              <a:rPr lang="en-US" sz="1800">
                <a:solidFill>
                  <a:srgbClr val="000000"/>
                </a:solidFill>
                <a:latin typeface="Montserrat Light"/>
              </a:rPr>
              <a:t>Zorg- en Veiligheidshuizen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3">
              <a:extLst>
                <a:ext uri="{96DAC541-7B7A-43D3-8B79-37D633B846F1}">
                  <asvg:svgBlip xmlns:asvg="http://schemas.microsoft.com/office/drawing/2016/SVG/main" r:embed="rId4"/>
                </a:ext>
              </a:extLst>
            </a:blip>
            <a:stretch>
              <a:fillRect t="-13271243" b="-13271243"/>
            </a:stretch>
          </a:blipFill>
        </p:spPr>
      </p:sp>
      <p:grpSp>
        <p:nvGrpSpPr>
          <p:cNvPr id="3" name="Group 3"/>
          <p:cNvGrpSpPr/>
          <p:nvPr/>
        </p:nvGrpSpPr>
        <p:grpSpPr>
          <a:xfrm>
            <a:off x="731520" y="2023080"/>
            <a:ext cx="8707780" cy="3063208"/>
            <a:chOff x="0" y="0"/>
            <a:chExt cx="11610373" cy="4084277"/>
          </a:xfrm>
        </p:grpSpPr>
        <p:sp>
          <p:nvSpPr>
            <p:cNvPr id="4" name="TextBox 4"/>
            <p:cNvSpPr txBox="1"/>
            <p:nvPr/>
          </p:nvSpPr>
          <p:spPr>
            <a:xfrm>
              <a:off x="29866" y="19050"/>
              <a:ext cx="11539586" cy="948690"/>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RUIMTE VOOR DE RIVIER</a:t>
              </a:r>
            </a:p>
          </p:txBody>
        </p:sp>
        <p:sp>
          <p:nvSpPr>
            <p:cNvPr id="5" name="TextBox 5"/>
            <p:cNvSpPr txBox="1"/>
            <p:nvPr/>
          </p:nvSpPr>
          <p:spPr>
            <a:xfrm>
              <a:off x="0" y="1173818"/>
              <a:ext cx="11610373" cy="2910459"/>
            </a:xfrm>
            <a:prstGeom prst="rect">
              <a:avLst/>
            </a:prstGeom>
          </p:spPr>
          <p:txBody>
            <a:bodyPr lIns="0" tIns="0" rIns="0" bIns="0" rtlCol="0" anchor="t">
              <a:spAutoFit/>
            </a:bodyPr>
            <a:lstStyle/>
            <a:p>
              <a:pPr>
                <a:lnSpc>
                  <a:spcPts val="2535"/>
                </a:lnSpc>
              </a:pPr>
              <a:endParaRPr/>
            </a:p>
            <a:p>
              <a:pPr marL="391049" lvl="1" indent="-195524">
                <a:lnSpc>
                  <a:spcPts val="2535"/>
                </a:lnSpc>
                <a:buFont typeface="Arial"/>
                <a:buChar char="•"/>
              </a:pPr>
              <a:r>
                <a:rPr lang="en-US" sz="1811" spc="72">
                  <a:solidFill>
                    <a:srgbClr val="888888"/>
                  </a:solidFill>
                  <a:latin typeface="Montserrat Light"/>
                </a:rPr>
                <a:t>Overstromingen in jaren 90 </a:t>
              </a:r>
            </a:p>
            <a:p>
              <a:pPr marL="391049" lvl="1" indent="-195524">
                <a:lnSpc>
                  <a:spcPts val="2535"/>
                </a:lnSpc>
                <a:buFont typeface="Arial"/>
                <a:buChar char="•"/>
              </a:pPr>
              <a:r>
                <a:rPr lang="en-US" sz="1811" spc="72">
                  <a:solidFill>
                    <a:srgbClr val="888888"/>
                  </a:solidFill>
                  <a:latin typeface="Montserrat Light"/>
                </a:rPr>
                <a:t>Extra ruimte nodig voor waterberging en -afvoer</a:t>
              </a:r>
            </a:p>
            <a:p>
              <a:pPr marL="391049" lvl="1" indent="-195524">
                <a:lnSpc>
                  <a:spcPts val="2535"/>
                </a:lnSpc>
                <a:buFont typeface="Arial"/>
                <a:buChar char="•"/>
              </a:pPr>
              <a:r>
                <a:rPr lang="en-US" sz="1811" spc="72">
                  <a:solidFill>
                    <a:srgbClr val="888888"/>
                  </a:solidFill>
                  <a:latin typeface="Montserrat Light"/>
                </a:rPr>
                <a:t>Biesbosch</a:t>
              </a: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a:p>
              <a:pPr>
                <a:lnSpc>
                  <a:spcPts val="2535"/>
                </a:lnSpc>
              </a:pPr>
              <a:endParaRPr lang="en-US" sz="1811" spc="72">
                <a:solidFill>
                  <a:srgbClr val="888888"/>
                </a:solidFill>
                <a:latin typeface="Montserrat Light"/>
              </a:endParaRPr>
            </a:p>
          </p:txBody>
        </p:sp>
      </p:grpSp>
      <p:sp>
        <p:nvSpPr>
          <p:cNvPr id="6" name="Freeform 6"/>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5"/>
            <a:stretch>
              <a:fillRect/>
            </a:stretch>
          </a:blipFill>
        </p:spPr>
      </p:sp>
      <p:sp>
        <p:nvSpPr>
          <p:cNvPr id="7" name="TextBox 7"/>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145" y="1450667"/>
            <a:ext cx="8169311" cy="30663"/>
          </a:xfrm>
          <a:custGeom>
            <a:avLst/>
            <a:gdLst/>
            <a:ahLst/>
            <a:cxnLst/>
            <a:rect l="l" t="t" r="r" b="b"/>
            <a:pathLst>
              <a:path w="8169311" h="30663">
                <a:moveTo>
                  <a:pt x="0" y="0"/>
                </a:moveTo>
                <a:lnTo>
                  <a:pt x="8169310" y="0"/>
                </a:lnTo>
                <a:lnTo>
                  <a:pt x="8169310" y="30663"/>
                </a:lnTo>
                <a:lnTo>
                  <a:pt x="0" y="30663"/>
                </a:lnTo>
                <a:lnTo>
                  <a:pt x="0" y="0"/>
                </a:lnTo>
                <a:close/>
              </a:path>
            </a:pathLst>
          </a:custGeom>
          <a:blipFill>
            <a:blip r:embed="rId3">
              <a:extLst>
                <a:ext uri="{96DAC541-7B7A-43D3-8B79-37D633B846F1}">
                  <asvg:svgBlip xmlns:asvg="http://schemas.microsoft.com/office/drawing/2016/SVG/main" r:embed="rId4"/>
                </a:ext>
              </a:extLst>
            </a:blip>
            <a:stretch>
              <a:fillRect t="-13271243" b="-13271243"/>
            </a:stretch>
          </a:blipFill>
        </p:spPr>
      </p:sp>
      <p:sp>
        <p:nvSpPr>
          <p:cNvPr id="3" name="Freeform 3"/>
          <p:cNvSpPr/>
          <p:nvPr/>
        </p:nvSpPr>
        <p:spPr>
          <a:xfrm>
            <a:off x="8087428" y="6735821"/>
            <a:ext cx="1657111" cy="563624"/>
          </a:xfrm>
          <a:custGeom>
            <a:avLst/>
            <a:gdLst/>
            <a:ahLst/>
            <a:cxnLst/>
            <a:rect l="l" t="t" r="r" b="b"/>
            <a:pathLst>
              <a:path w="1657111" h="563624">
                <a:moveTo>
                  <a:pt x="0" y="0"/>
                </a:moveTo>
                <a:lnTo>
                  <a:pt x="1657111" y="0"/>
                </a:lnTo>
                <a:lnTo>
                  <a:pt x="1657111" y="563624"/>
                </a:lnTo>
                <a:lnTo>
                  <a:pt x="0" y="563624"/>
                </a:lnTo>
                <a:lnTo>
                  <a:pt x="0" y="0"/>
                </a:lnTo>
                <a:close/>
              </a:path>
            </a:pathLst>
          </a:custGeom>
          <a:blipFill>
            <a:blip r:embed="rId5"/>
            <a:stretch>
              <a:fillRect/>
            </a:stretch>
          </a:blipFill>
        </p:spPr>
      </p:sp>
      <p:grpSp>
        <p:nvGrpSpPr>
          <p:cNvPr id="4" name="Group 4"/>
          <p:cNvGrpSpPr/>
          <p:nvPr/>
        </p:nvGrpSpPr>
        <p:grpSpPr>
          <a:xfrm>
            <a:off x="457634" y="3156347"/>
            <a:ext cx="2018361" cy="905264"/>
            <a:chOff x="0" y="0"/>
            <a:chExt cx="751988" cy="337277"/>
          </a:xfrm>
        </p:grpSpPr>
        <p:sp>
          <p:nvSpPr>
            <p:cNvPr id="5" name="Freeform 5"/>
            <p:cNvSpPr/>
            <p:nvPr/>
          </p:nvSpPr>
          <p:spPr>
            <a:xfrm>
              <a:off x="0" y="0"/>
              <a:ext cx="751988" cy="337277"/>
            </a:xfrm>
            <a:custGeom>
              <a:avLst/>
              <a:gdLst/>
              <a:ahLst/>
              <a:cxnLst/>
              <a:rect l="l" t="t" r="r" b="b"/>
              <a:pathLst>
                <a:path w="751988" h="337277">
                  <a:moveTo>
                    <a:pt x="138087" y="0"/>
                  </a:moveTo>
                  <a:lnTo>
                    <a:pt x="613901" y="0"/>
                  </a:lnTo>
                  <a:cubicBezTo>
                    <a:pt x="650524" y="0"/>
                    <a:pt x="685647" y="14548"/>
                    <a:pt x="711543" y="40445"/>
                  </a:cubicBezTo>
                  <a:cubicBezTo>
                    <a:pt x="737440" y="66341"/>
                    <a:pt x="751988" y="101464"/>
                    <a:pt x="751988" y="138087"/>
                  </a:cubicBezTo>
                  <a:lnTo>
                    <a:pt x="751988" y="199191"/>
                  </a:lnTo>
                  <a:cubicBezTo>
                    <a:pt x="751988" y="235814"/>
                    <a:pt x="737440" y="270936"/>
                    <a:pt x="711543" y="296833"/>
                  </a:cubicBezTo>
                  <a:cubicBezTo>
                    <a:pt x="685647" y="322729"/>
                    <a:pt x="650524" y="337277"/>
                    <a:pt x="613901" y="337277"/>
                  </a:cubicBezTo>
                  <a:lnTo>
                    <a:pt x="138087" y="337277"/>
                  </a:lnTo>
                  <a:cubicBezTo>
                    <a:pt x="101464" y="337277"/>
                    <a:pt x="66341" y="322729"/>
                    <a:pt x="40445" y="296833"/>
                  </a:cubicBezTo>
                  <a:cubicBezTo>
                    <a:pt x="14548" y="270936"/>
                    <a:pt x="0" y="235814"/>
                    <a:pt x="0" y="199191"/>
                  </a:cubicBezTo>
                  <a:lnTo>
                    <a:pt x="0" y="138087"/>
                  </a:lnTo>
                  <a:cubicBezTo>
                    <a:pt x="0" y="101464"/>
                    <a:pt x="14548" y="66341"/>
                    <a:pt x="40445" y="40445"/>
                  </a:cubicBezTo>
                  <a:cubicBezTo>
                    <a:pt x="66341" y="14548"/>
                    <a:pt x="101464" y="0"/>
                    <a:pt x="138087" y="0"/>
                  </a:cubicBezTo>
                  <a:close/>
                </a:path>
              </a:pathLst>
            </a:custGeom>
            <a:solidFill>
              <a:srgbClr val="F78C37"/>
            </a:solidFill>
            <a:ln w="47625">
              <a:solidFill>
                <a:srgbClr val="F78C37"/>
              </a:solidFill>
            </a:ln>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7" name="Group 7"/>
          <p:cNvGrpSpPr/>
          <p:nvPr/>
        </p:nvGrpSpPr>
        <p:grpSpPr>
          <a:xfrm>
            <a:off x="2729576" y="3156347"/>
            <a:ext cx="2018361" cy="905264"/>
            <a:chOff x="0" y="0"/>
            <a:chExt cx="751988" cy="337277"/>
          </a:xfrm>
        </p:grpSpPr>
        <p:sp>
          <p:nvSpPr>
            <p:cNvPr id="8" name="Freeform 8"/>
            <p:cNvSpPr/>
            <p:nvPr/>
          </p:nvSpPr>
          <p:spPr>
            <a:xfrm>
              <a:off x="0" y="0"/>
              <a:ext cx="751988" cy="337277"/>
            </a:xfrm>
            <a:custGeom>
              <a:avLst/>
              <a:gdLst/>
              <a:ahLst/>
              <a:cxnLst/>
              <a:rect l="l" t="t" r="r" b="b"/>
              <a:pathLst>
                <a:path w="751988" h="337277">
                  <a:moveTo>
                    <a:pt x="138087" y="0"/>
                  </a:moveTo>
                  <a:lnTo>
                    <a:pt x="613901" y="0"/>
                  </a:lnTo>
                  <a:cubicBezTo>
                    <a:pt x="650524" y="0"/>
                    <a:pt x="685647" y="14548"/>
                    <a:pt x="711543" y="40445"/>
                  </a:cubicBezTo>
                  <a:cubicBezTo>
                    <a:pt x="737440" y="66341"/>
                    <a:pt x="751988" y="101464"/>
                    <a:pt x="751988" y="138087"/>
                  </a:cubicBezTo>
                  <a:lnTo>
                    <a:pt x="751988" y="199191"/>
                  </a:lnTo>
                  <a:cubicBezTo>
                    <a:pt x="751988" y="235814"/>
                    <a:pt x="737440" y="270936"/>
                    <a:pt x="711543" y="296833"/>
                  </a:cubicBezTo>
                  <a:cubicBezTo>
                    <a:pt x="685647" y="322729"/>
                    <a:pt x="650524" y="337277"/>
                    <a:pt x="613901" y="337277"/>
                  </a:cubicBezTo>
                  <a:lnTo>
                    <a:pt x="138087" y="337277"/>
                  </a:lnTo>
                  <a:cubicBezTo>
                    <a:pt x="101464" y="337277"/>
                    <a:pt x="66341" y="322729"/>
                    <a:pt x="40445" y="296833"/>
                  </a:cubicBezTo>
                  <a:cubicBezTo>
                    <a:pt x="14548" y="270936"/>
                    <a:pt x="0" y="235814"/>
                    <a:pt x="0" y="199191"/>
                  </a:cubicBezTo>
                  <a:lnTo>
                    <a:pt x="0" y="138087"/>
                  </a:lnTo>
                  <a:cubicBezTo>
                    <a:pt x="0" y="101464"/>
                    <a:pt x="14548" y="66341"/>
                    <a:pt x="40445" y="40445"/>
                  </a:cubicBezTo>
                  <a:cubicBezTo>
                    <a:pt x="66341" y="14548"/>
                    <a:pt x="101464" y="0"/>
                    <a:pt x="138087" y="0"/>
                  </a:cubicBezTo>
                  <a:close/>
                </a:path>
              </a:pathLst>
            </a:custGeom>
            <a:solidFill>
              <a:srgbClr val="F78C37"/>
            </a:solidFill>
            <a:ln w="47625">
              <a:solidFill>
                <a:srgbClr val="F78C37"/>
              </a:solidFill>
            </a:ln>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10" name="Group 10"/>
          <p:cNvGrpSpPr/>
          <p:nvPr/>
        </p:nvGrpSpPr>
        <p:grpSpPr>
          <a:xfrm>
            <a:off x="5003591" y="3156347"/>
            <a:ext cx="2018361" cy="905264"/>
            <a:chOff x="0" y="0"/>
            <a:chExt cx="751988" cy="337277"/>
          </a:xfrm>
        </p:grpSpPr>
        <p:sp>
          <p:nvSpPr>
            <p:cNvPr id="11" name="Freeform 11"/>
            <p:cNvSpPr/>
            <p:nvPr/>
          </p:nvSpPr>
          <p:spPr>
            <a:xfrm>
              <a:off x="0" y="0"/>
              <a:ext cx="751988" cy="337277"/>
            </a:xfrm>
            <a:custGeom>
              <a:avLst/>
              <a:gdLst/>
              <a:ahLst/>
              <a:cxnLst/>
              <a:rect l="l" t="t" r="r" b="b"/>
              <a:pathLst>
                <a:path w="751988" h="337277">
                  <a:moveTo>
                    <a:pt x="138087" y="0"/>
                  </a:moveTo>
                  <a:lnTo>
                    <a:pt x="613901" y="0"/>
                  </a:lnTo>
                  <a:cubicBezTo>
                    <a:pt x="650524" y="0"/>
                    <a:pt x="685647" y="14548"/>
                    <a:pt x="711543" y="40445"/>
                  </a:cubicBezTo>
                  <a:cubicBezTo>
                    <a:pt x="737440" y="66341"/>
                    <a:pt x="751988" y="101464"/>
                    <a:pt x="751988" y="138087"/>
                  </a:cubicBezTo>
                  <a:lnTo>
                    <a:pt x="751988" y="199191"/>
                  </a:lnTo>
                  <a:cubicBezTo>
                    <a:pt x="751988" y="235814"/>
                    <a:pt x="737440" y="270936"/>
                    <a:pt x="711543" y="296833"/>
                  </a:cubicBezTo>
                  <a:cubicBezTo>
                    <a:pt x="685647" y="322729"/>
                    <a:pt x="650524" y="337277"/>
                    <a:pt x="613901" y="337277"/>
                  </a:cubicBezTo>
                  <a:lnTo>
                    <a:pt x="138087" y="337277"/>
                  </a:lnTo>
                  <a:cubicBezTo>
                    <a:pt x="101464" y="337277"/>
                    <a:pt x="66341" y="322729"/>
                    <a:pt x="40445" y="296833"/>
                  </a:cubicBezTo>
                  <a:cubicBezTo>
                    <a:pt x="14548" y="270936"/>
                    <a:pt x="0" y="235814"/>
                    <a:pt x="0" y="199191"/>
                  </a:cubicBezTo>
                  <a:lnTo>
                    <a:pt x="0" y="138087"/>
                  </a:lnTo>
                  <a:cubicBezTo>
                    <a:pt x="0" y="101464"/>
                    <a:pt x="14548" y="66341"/>
                    <a:pt x="40445" y="40445"/>
                  </a:cubicBezTo>
                  <a:cubicBezTo>
                    <a:pt x="66341" y="14548"/>
                    <a:pt x="101464" y="0"/>
                    <a:pt x="138087" y="0"/>
                  </a:cubicBezTo>
                  <a:close/>
                </a:path>
              </a:pathLst>
            </a:custGeom>
            <a:solidFill>
              <a:srgbClr val="F78C37"/>
            </a:solidFill>
            <a:ln w="47625">
              <a:solidFill>
                <a:srgbClr val="F78C37"/>
              </a:solidFill>
            </a:ln>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13" name="Group 13"/>
          <p:cNvGrpSpPr/>
          <p:nvPr/>
        </p:nvGrpSpPr>
        <p:grpSpPr>
          <a:xfrm>
            <a:off x="7277606" y="3156347"/>
            <a:ext cx="2018361" cy="905264"/>
            <a:chOff x="0" y="0"/>
            <a:chExt cx="751988" cy="337277"/>
          </a:xfrm>
        </p:grpSpPr>
        <p:sp>
          <p:nvSpPr>
            <p:cNvPr id="14" name="Freeform 14"/>
            <p:cNvSpPr/>
            <p:nvPr/>
          </p:nvSpPr>
          <p:spPr>
            <a:xfrm>
              <a:off x="0" y="0"/>
              <a:ext cx="751988" cy="337277"/>
            </a:xfrm>
            <a:custGeom>
              <a:avLst/>
              <a:gdLst/>
              <a:ahLst/>
              <a:cxnLst/>
              <a:rect l="l" t="t" r="r" b="b"/>
              <a:pathLst>
                <a:path w="751988" h="337277">
                  <a:moveTo>
                    <a:pt x="138087" y="0"/>
                  </a:moveTo>
                  <a:lnTo>
                    <a:pt x="613901" y="0"/>
                  </a:lnTo>
                  <a:cubicBezTo>
                    <a:pt x="650524" y="0"/>
                    <a:pt x="685647" y="14548"/>
                    <a:pt x="711543" y="40445"/>
                  </a:cubicBezTo>
                  <a:cubicBezTo>
                    <a:pt x="737440" y="66341"/>
                    <a:pt x="751988" y="101464"/>
                    <a:pt x="751988" y="138087"/>
                  </a:cubicBezTo>
                  <a:lnTo>
                    <a:pt x="751988" y="199191"/>
                  </a:lnTo>
                  <a:cubicBezTo>
                    <a:pt x="751988" y="235814"/>
                    <a:pt x="737440" y="270936"/>
                    <a:pt x="711543" y="296833"/>
                  </a:cubicBezTo>
                  <a:cubicBezTo>
                    <a:pt x="685647" y="322729"/>
                    <a:pt x="650524" y="337277"/>
                    <a:pt x="613901" y="337277"/>
                  </a:cubicBezTo>
                  <a:lnTo>
                    <a:pt x="138087" y="337277"/>
                  </a:lnTo>
                  <a:cubicBezTo>
                    <a:pt x="101464" y="337277"/>
                    <a:pt x="66341" y="322729"/>
                    <a:pt x="40445" y="296833"/>
                  </a:cubicBezTo>
                  <a:cubicBezTo>
                    <a:pt x="14548" y="270936"/>
                    <a:pt x="0" y="235814"/>
                    <a:pt x="0" y="199191"/>
                  </a:cubicBezTo>
                  <a:lnTo>
                    <a:pt x="0" y="138087"/>
                  </a:lnTo>
                  <a:cubicBezTo>
                    <a:pt x="0" y="101464"/>
                    <a:pt x="14548" y="66341"/>
                    <a:pt x="40445" y="40445"/>
                  </a:cubicBezTo>
                  <a:cubicBezTo>
                    <a:pt x="66341" y="14548"/>
                    <a:pt x="101464" y="0"/>
                    <a:pt x="138087" y="0"/>
                  </a:cubicBezTo>
                  <a:close/>
                </a:path>
              </a:pathLst>
            </a:custGeom>
            <a:solidFill>
              <a:srgbClr val="F78C37"/>
            </a:solidFill>
            <a:ln w="47625">
              <a:solidFill>
                <a:srgbClr val="F78C37"/>
              </a:solidFill>
            </a:ln>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535"/>
                </a:lnSpc>
              </a:pPr>
              <a:endParaRPr/>
            </a:p>
          </p:txBody>
        </p:sp>
      </p:grpSp>
      <p:grpSp>
        <p:nvGrpSpPr>
          <p:cNvPr id="16" name="Group 16"/>
          <p:cNvGrpSpPr/>
          <p:nvPr/>
        </p:nvGrpSpPr>
        <p:grpSpPr>
          <a:xfrm>
            <a:off x="457634" y="4095218"/>
            <a:ext cx="2016288" cy="2258277"/>
            <a:chOff x="0" y="-28575"/>
            <a:chExt cx="751216" cy="841375"/>
          </a:xfrm>
        </p:grpSpPr>
        <p:sp>
          <p:nvSpPr>
            <p:cNvPr id="17" name="Freeform 17"/>
            <p:cNvSpPr/>
            <p:nvPr/>
          </p:nvSpPr>
          <p:spPr>
            <a:xfrm>
              <a:off x="0" y="0"/>
              <a:ext cx="751216" cy="803435"/>
            </a:xfrm>
            <a:custGeom>
              <a:avLst/>
              <a:gdLst/>
              <a:ahLst/>
              <a:cxnLst/>
              <a:rect l="l" t="t" r="r" b="b"/>
              <a:pathLst>
                <a:path w="751216" h="803435">
                  <a:moveTo>
                    <a:pt x="138229" y="0"/>
                  </a:moveTo>
                  <a:lnTo>
                    <a:pt x="612987" y="0"/>
                  </a:lnTo>
                  <a:cubicBezTo>
                    <a:pt x="649648" y="0"/>
                    <a:pt x="684807" y="14563"/>
                    <a:pt x="710730" y="40486"/>
                  </a:cubicBezTo>
                  <a:cubicBezTo>
                    <a:pt x="736653" y="66409"/>
                    <a:pt x="751216" y="101568"/>
                    <a:pt x="751216" y="138229"/>
                  </a:cubicBezTo>
                  <a:lnTo>
                    <a:pt x="751216" y="665206"/>
                  </a:lnTo>
                  <a:cubicBezTo>
                    <a:pt x="751216" y="741548"/>
                    <a:pt x="689329" y="803435"/>
                    <a:pt x="612987" y="803435"/>
                  </a:cubicBezTo>
                  <a:lnTo>
                    <a:pt x="138229" y="803435"/>
                  </a:lnTo>
                  <a:cubicBezTo>
                    <a:pt x="61887" y="803435"/>
                    <a:pt x="0" y="741548"/>
                    <a:pt x="0" y="665206"/>
                  </a:cubicBezTo>
                  <a:lnTo>
                    <a:pt x="0" y="138229"/>
                  </a:lnTo>
                  <a:cubicBezTo>
                    <a:pt x="0" y="61887"/>
                    <a:pt x="61887" y="0"/>
                    <a:pt x="138229" y="0"/>
                  </a:cubicBezTo>
                  <a:close/>
                </a:path>
              </a:pathLst>
            </a:custGeom>
            <a:solidFill>
              <a:srgbClr val="000000">
                <a:alpha val="0"/>
              </a:srgbClr>
            </a:solidFill>
            <a:ln w="47625">
              <a:solidFill>
                <a:srgbClr val="F78C37"/>
              </a:solidFill>
            </a:ln>
          </p:spPr>
        </p:sp>
        <p:sp>
          <p:nvSpPr>
            <p:cNvPr id="18" name="TextBox 18"/>
            <p:cNvSpPr txBox="1"/>
            <p:nvPr/>
          </p:nvSpPr>
          <p:spPr>
            <a:xfrm>
              <a:off x="0" y="-28575"/>
              <a:ext cx="751216" cy="841375"/>
            </a:xfrm>
            <a:prstGeom prst="rect">
              <a:avLst/>
            </a:prstGeom>
          </p:spPr>
          <p:txBody>
            <a:bodyPr lIns="50800" tIns="50800" rIns="50800" bIns="50800" rtlCol="0" anchor="ctr"/>
            <a:lstStyle/>
            <a:p>
              <a:pPr algn="ctr">
                <a:lnSpc>
                  <a:spcPts val="2379"/>
                </a:lnSpc>
              </a:pPr>
              <a:r>
                <a:rPr lang="en-US" sz="1699" spc="67" dirty="0" err="1">
                  <a:solidFill>
                    <a:srgbClr val="000000"/>
                  </a:solidFill>
                  <a:latin typeface="Montserrat Light"/>
                </a:rPr>
                <a:t>Waterveiligheid</a:t>
              </a:r>
              <a:endParaRPr lang="en-US" sz="1699" spc="67" dirty="0">
                <a:solidFill>
                  <a:srgbClr val="000000"/>
                </a:solidFill>
                <a:latin typeface="Montserrat Light"/>
              </a:endParaRPr>
            </a:p>
            <a:p>
              <a:pPr algn="ctr">
                <a:lnSpc>
                  <a:spcPts val="2379"/>
                </a:lnSpc>
              </a:pPr>
              <a:endParaRPr lang="en-US" sz="1699" spc="67" dirty="0">
                <a:solidFill>
                  <a:srgbClr val="000000"/>
                </a:solidFill>
                <a:latin typeface="Montserrat Light"/>
              </a:endParaRPr>
            </a:p>
            <a:p>
              <a:pPr algn="ctr">
                <a:lnSpc>
                  <a:spcPts val="2379"/>
                </a:lnSpc>
              </a:pPr>
              <a:r>
                <a:rPr lang="en-US" sz="1699" spc="67" dirty="0" err="1">
                  <a:solidFill>
                    <a:srgbClr val="000000"/>
                  </a:solidFill>
                  <a:latin typeface="Montserrat Light"/>
                </a:rPr>
                <a:t>Ecologische</a:t>
              </a:r>
              <a:r>
                <a:rPr lang="en-US" sz="1699" spc="67" dirty="0">
                  <a:solidFill>
                    <a:srgbClr val="000000"/>
                  </a:solidFill>
                  <a:latin typeface="Montserrat Light"/>
                </a:rPr>
                <a:t> </a:t>
              </a:r>
              <a:r>
                <a:rPr lang="en-US" sz="1699" spc="67" dirty="0" err="1">
                  <a:solidFill>
                    <a:srgbClr val="000000"/>
                  </a:solidFill>
                  <a:latin typeface="Montserrat Light"/>
                </a:rPr>
                <a:t>voordelen</a:t>
              </a:r>
              <a:endParaRPr lang="en-US" sz="1699" spc="67" dirty="0">
                <a:solidFill>
                  <a:srgbClr val="000000"/>
                </a:solidFill>
                <a:latin typeface="Montserrat Light"/>
              </a:endParaRPr>
            </a:p>
            <a:p>
              <a:pPr>
                <a:lnSpc>
                  <a:spcPts val="2379"/>
                </a:lnSpc>
              </a:pPr>
              <a:endParaRPr lang="en-US" sz="1699" spc="67" dirty="0">
                <a:solidFill>
                  <a:srgbClr val="000000"/>
                </a:solidFill>
                <a:latin typeface="Montserrat Light"/>
              </a:endParaRPr>
            </a:p>
            <a:p>
              <a:pPr>
                <a:lnSpc>
                  <a:spcPts val="2379"/>
                </a:lnSpc>
              </a:pPr>
              <a:endParaRPr lang="en-US" sz="1699" spc="67" dirty="0">
                <a:solidFill>
                  <a:srgbClr val="000000"/>
                </a:solidFill>
                <a:latin typeface="Montserrat Light"/>
              </a:endParaRPr>
            </a:p>
          </p:txBody>
        </p:sp>
      </p:grpSp>
      <p:grpSp>
        <p:nvGrpSpPr>
          <p:cNvPr id="19" name="Group 19"/>
          <p:cNvGrpSpPr/>
          <p:nvPr/>
        </p:nvGrpSpPr>
        <p:grpSpPr>
          <a:xfrm>
            <a:off x="2729576" y="4171914"/>
            <a:ext cx="2018361" cy="2156445"/>
            <a:chOff x="0" y="0"/>
            <a:chExt cx="751988" cy="803435"/>
          </a:xfrm>
        </p:grpSpPr>
        <p:sp>
          <p:nvSpPr>
            <p:cNvPr id="20" name="Freeform 20"/>
            <p:cNvSpPr/>
            <p:nvPr/>
          </p:nvSpPr>
          <p:spPr>
            <a:xfrm>
              <a:off x="0" y="0"/>
              <a:ext cx="751988" cy="803435"/>
            </a:xfrm>
            <a:custGeom>
              <a:avLst/>
              <a:gdLst/>
              <a:ahLst/>
              <a:cxnLst/>
              <a:rect l="l" t="t" r="r" b="b"/>
              <a:pathLst>
                <a:path w="751988" h="803435">
                  <a:moveTo>
                    <a:pt x="138087" y="0"/>
                  </a:moveTo>
                  <a:lnTo>
                    <a:pt x="613901" y="0"/>
                  </a:lnTo>
                  <a:cubicBezTo>
                    <a:pt x="650524" y="0"/>
                    <a:pt x="685647" y="14548"/>
                    <a:pt x="711543" y="40445"/>
                  </a:cubicBezTo>
                  <a:cubicBezTo>
                    <a:pt x="737440" y="66341"/>
                    <a:pt x="751988" y="101464"/>
                    <a:pt x="751988" y="138087"/>
                  </a:cubicBezTo>
                  <a:lnTo>
                    <a:pt x="751988" y="665348"/>
                  </a:lnTo>
                  <a:cubicBezTo>
                    <a:pt x="751988" y="701971"/>
                    <a:pt x="737440" y="737094"/>
                    <a:pt x="711543" y="762990"/>
                  </a:cubicBezTo>
                  <a:cubicBezTo>
                    <a:pt x="685647" y="788886"/>
                    <a:pt x="650524" y="803435"/>
                    <a:pt x="613901" y="803435"/>
                  </a:cubicBezTo>
                  <a:lnTo>
                    <a:pt x="138087" y="803435"/>
                  </a:lnTo>
                  <a:cubicBezTo>
                    <a:pt x="101464" y="803435"/>
                    <a:pt x="66341" y="788886"/>
                    <a:pt x="40445" y="762990"/>
                  </a:cubicBezTo>
                  <a:cubicBezTo>
                    <a:pt x="14548" y="737094"/>
                    <a:pt x="0" y="701971"/>
                    <a:pt x="0" y="665348"/>
                  </a:cubicBezTo>
                  <a:lnTo>
                    <a:pt x="0" y="138087"/>
                  </a:lnTo>
                  <a:cubicBezTo>
                    <a:pt x="0" y="101464"/>
                    <a:pt x="14548" y="66341"/>
                    <a:pt x="40445" y="40445"/>
                  </a:cubicBezTo>
                  <a:cubicBezTo>
                    <a:pt x="66341" y="14548"/>
                    <a:pt x="101464" y="0"/>
                    <a:pt x="138087" y="0"/>
                  </a:cubicBezTo>
                  <a:close/>
                </a:path>
              </a:pathLst>
            </a:custGeom>
            <a:solidFill>
              <a:srgbClr val="000000">
                <a:alpha val="0"/>
              </a:srgbClr>
            </a:solidFill>
            <a:ln w="47625">
              <a:solidFill>
                <a:srgbClr val="F78C37"/>
              </a:solidFill>
            </a:ln>
          </p:spPr>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2379"/>
                </a:lnSpc>
              </a:pPr>
              <a:r>
                <a:rPr lang="en-US" sz="1699" spc="67">
                  <a:solidFill>
                    <a:srgbClr val="000000"/>
                  </a:solidFill>
                  <a:latin typeface="Montserrat Light"/>
                </a:rPr>
                <a:t>Integrale benadering? </a:t>
              </a:r>
            </a:p>
            <a:p>
              <a:pPr>
                <a:lnSpc>
                  <a:spcPts val="2379"/>
                </a:lnSpc>
              </a:pPr>
              <a:endParaRPr lang="en-US" sz="1699" spc="67">
                <a:solidFill>
                  <a:srgbClr val="000000"/>
                </a:solidFill>
                <a:latin typeface="Montserrat Light"/>
              </a:endParaRPr>
            </a:p>
            <a:p>
              <a:pPr>
                <a:lnSpc>
                  <a:spcPts val="2379"/>
                </a:lnSpc>
              </a:pPr>
              <a:endParaRPr lang="en-US" sz="1699" spc="67">
                <a:solidFill>
                  <a:srgbClr val="000000"/>
                </a:solidFill>
                <a:latin typeface="Montserrat Light"/>
              </a:endParaRPr>
            </a:p>
            <a:p>
              <a:pPr>
                <a:lnSpc>
                  <a:spcPts val="2379"/>
                </a:lnSpc>
              </a:pPr>
              <a:endParaRPr lang="en-US" sz="1699" spc="67">
                <a:solidFill>
                  <a:srgbClr val="000000"/>
                </a:solidFill>
                <a:latin typeface="Montserrat Light"/>
              </a:endParaRPr>
            </a:p>
            <a:p>
              <a:pPr>
                <a:lnSpc>
                  <a:spcPts val="2379"/>
                </a:lnSpc>
              </a:pPr>
              <a:endParaRPr lang="en-US" sz="1699" spc="67">
                <a:solidFill>
                  <a:srgbClr val="000000"/>
                </a:solidFill>
                <a:latin typeface="Montserrat Light"/>
              </a:endParaRPr>
            </a:p>
          </p:txBody>
        </p:sp>
      </p:grpSp>
      <p:grpSp>
        <p:nvGrpSpPr>
          <p:cNvPr id="22" name="Group 22"/>
          <p:cNvGrpSpPr/>
          <p:nvPr/>
        </p:nvGrpSpPr>
        <p:grpSpPr>
          <a:xfrm>
            <a:off x="5003591" y="4095218"/>
            <a:ext cx="2018361" cy="2258277"/>
            <a:chOff x="0" y="-28575"/>
            <a:chExt cx="751988" cy="841375"/>
          </a:xfrm>
        </p:grpSpPr>
        <p:sp>
          <p:nvSpPr>
            <p:cNvPr id="23" name="Freeform 23"/>
            <p:cNvSpPr/>
            <p:nvPr/>
          </p:nvSpPr>
          <p:spPr>
            <a:xfrm>
              <a:off x="0" y="0"/>
              <a:ext cx="751988" cy="803435"/>
            </a:xfrm>
            <a:custGeom>
              <a:avLst/>
              <a:gdLst/>
              <a:ahLst/>
              <a:cxnLst/>
              <a:rect l="l" t="t" r="r" b="b"/>
              <a:pathLst>
                <a:path w="751988" h="803435">
                  <a:moveTo>
                    <a:pt x="138087" y="0"/>
                  </a:moveTo>
                  <a:lnTo>
                    <a:pt x="613901" y="0"/>
                  </a:lnTo>
                  <a:cubicBezTo>
                    <a:pt x="650524" y="0"/>
                    <a:pt x="685647" y="14548"/>
                    <a:pt x="711543" y="40445"/>
                  </a:cubicBezTo>
                  <a:cubicBezTo>
                    <a:pt x="737440" y="66341"/>
                    <a:pt x="751988" y="101464"/>
                    <a:pt x="751988" y="138087"/>
                  </a:cubicBezTo>
                  <a:lnTo>
                    <a:pt x="751988" y="665348"/>
                  </a:lnTo>
                  <a:cubicBezTo>
                    <a:pt x="751988" y="701971"/>
                    <a:pt x="737440" y="737094"/>
                    <a:pt x="711543" y="762990"/>
                  </a:cubicBezTo>
                  <a:cubicBezTo>
                    <a:pt x="685647" y="788886"/>
                    <a:pt x="650524" y="803435"/>
                    <a:pt x="613901" y="803435"/>
                  </a:cubicBezTo>
                  <a:lnTo>
                    <a:pt x="138087" y="803435"/>
                  </a:lnTo>
                  <a:cubicBezTo>
                    <a:pt x="101464" y="803435"/>
                    <a:pt x="66341" y="788886"/>
                    <a:pt x="40445" y="762990"/>
                  </a:cubicBezTo>
                  <a:cubicBezTo>
                    <a:pt x="14548" y="737094"/>
                    <a:pt x="0" y="701971"/>
                    <a:pt x="0" y="665348"/>
                  </a:cubicBezTo>
                  <a:lnTo>
                    <a:pt x="0" y="138087"/>
                  </a:lnTo>
                  <a:cubicBezTo>
                    <a:pt x="0" y="101464"/>
                    <a:pt x="14548" y="66341"/>
                    <a:pt x="40445" y="40445"/>
                  </a:cubicBezTo>
                  <a:cubicBezTo>
                    <a:pt x="66341" y="14548"/>
                    <a:pt x="101464" y="0"/>
                    <a:pt x="138087" y="0"/>
                  </a:cubicBezTo>
                  <a:close/>
                </a:path>
              </a:pathLst>
            </a:custGeom>
            <a:solidFill>
              <a:srgbClr val="000000">
                <a:alpha val="0"/>
              </a:srgbClr>
            </a:solidFill>
            <a:ln w="47625">
              <a:solidFill>
                <a:srgbClr val="F78C37"/>
              </a:solidFill>
            </a:ln>
          </p:spPr>
        </p:sp>
        <p:sp>
          <p:nvSpPr>
            <p:cNvPr id="24" name="TextBox 24"/>
            <p:cNvSpPr txBox="1"/>
            <p:nvPr/>
          </p:nvSpPr>
          <p:spPr>
            <a:xfrm>
              <a:off x="0" y="-28575"/>
              <a:ext cx="751988" cy="841375"/>
            </a:xfrm>
            <a:prstGeom prst="rect">
              <a:avLst/>
            </a:prstGeom>
          </p:spPr>
          <p:txBody>
            <a:bodyPr lIns="50800" tIns="50800" rIns="50800" bIns="50800" rtlCol="0" anchor="ctr"/>
            <a:lstStyle/>
            <a:p>
              <a:pPr algn="ctr">
                <a:lnSpc>
                  <a:spcPts val="2379"/>
                </a:lnSpc>
              </a:pPr>
              <a:r>
                <a:rPr lang="en-US" sz="1699" spc="67" dirty="0">
                  <a:solidFill>
                    <a:srgbClr val="000000"/>
                  </a:solidFill>
                  <a:latin typeface="Montserrat Light"/>
                </a:rPr>
                <a:t>(Inter)</a:t>
              </a:r>
              <a:r>
                <a:rPr lang="en-US" sz="1699" spc="67" dirty="0" err="1">
                  <a:solidFill>
                    <a:srgbClr val="000000"/>
                  </a:solidFill>
                  <a:latin typeface="Montserrat Light"/>
                </a:rPr>
                <a:t>nationale</a:t>
              </a:r>
              <a:r>
                <a:rPr lang="en-US" sz="1699" spc="67" dirty="0">
                  <a:solidFill>
                    <a:srgbClr val="000000"/>
                  </a:solidFill>
                  <a:latin typeface="Montserrat Light"/>
                </a:rPr>
                <a:t> </a:t>
              </a:r>
              <a:r>
                <a:rPr lang="en-US" sz="1699" spc="67" dirty="0" err="1">
                  <a:solidFill>
                    <a:srgbClr val="000000"/>
                  </a:solidFill>
                  <a:latin typeface="Montserrat Light"/>
                </a:rPr>
                <a:t>erkenning</a:t>
              </a:r>
              <a:r>
                <a:rPr lang="en-US" sz="1699" spc="67" dirty="0">
                  <a:solidFill>
                    <a:srgbClr val="000000"/>
                  </a:solidFill>
                  <a:latin typeface="Montserrat Light"/>
                </a:rPr>
                <a:t> </a:t>
              </a:r>
              <a:r>
                <a:rPr lang="en-US" sz="1699" spc="67" dirty="0" err="1">
                  <a:solidFill>
                    <a:srgbClr val="000000"/>
                  </a:solidFill>
                  <a:latin typeface="Montserrat Light"/>
                </a:rPr>
                <a:t>en</a:t>
              </a:r>
              <a:r>
                <a:rPr lang="en-US" sz="1699" spc="67" dirty="0">
                  <a:solidFill>
                    <a:srgbClr val="000000"/>
                  </a:solidFill>
                  <a:latin typeface="Montserrat Light"/>
                </a:rPr>
                <a:t> </a:t>
              </a:r>
              <a:r>
                <a:rPr lang="en-US" sz="1699" spc="67" dirty="0" err="1">
                  <a:solidFill>
                    <a:srgbClr val="000000"/>
                  </a:solidFill>
                  <a:latin typeface="Montserrat Light"/>
                </a:rPr>
                <a:t>kennisdeling</a:t>
              </a:r>
              <a:endParaRPr lang="en-US" sz="1699" spc="67" dirty="0">
                <a:solidFill>
                  <a:srgbClr val="000000"/>
                </a:solidFill>
                <a:latin typeface="Montserrat Light"/>
              </a:endParaRPr>
            </a:p>
            <a:p>
              <a:pPr>
                <a:lnSpc>
                  <a:spcPts val="2379"/>
                </a:lnSpc>
              </a:pPr>
              <a:endParaRPr lang="en-US" sz="1699" spc="67" dirty="0">
                <a:solidFill>
                  <a:srgbClr val="000000"/>
                </a:solidFill>
                <a:latin typeface="Montserrat Light"/>
              </a:endParaRPr>
            </a:p>
            <a:p>
              <a:pPr>
                <a:lnSpc>
                  <a:spcPts val="2379"/>
                </a:lnSpc>
              </a:pPr>
              <a:endParaRPr lang="en-US" sz="1699" spc="67" dirty="0">
                <a:solidFill>
                  <a:srgbClr val="000000"/>
                </a:solidFill>
                <a:latin typeface="Montserrat Light"/>
              </a:endParaRPr>
            </a:p>
            <a:p>
              <a:pPr>
                <a:lnSpc>
                  <a:spcPts val="2379"/>
                </a:lnSpc>
              </a:pPr>
              <a:endParaRPr lang="en-US" sz="1699" spc="67" dirty="0">
                <a:solidFill>
                  <a:srgbClr val="000000"/>
                </a:solidFill>
                <a:latin typeface="Montserrat Light"/>
              </a:endParaRPr>
            </a:p>
          </p:txBody>
        </p:sp>
      </p:grpSp>
      <p:grpSp>
        <p:nvGrpSpPr>
          <p:cNvPr id="25" name="Group 25"/>
          <p:cNvGrpSpPr/>
          <p:nvPr/>
        </p:nvGrpSpPr>
        <p:grpSpPr>
          <a:xfrm>
            <a:off x="7277606" y="4095218"/>
            <a:ext cx="2018361" cy="2258277"/>
            <a:chOff x="0" y="-28575"/>
            <a:chExt cx="751988" cy="841375"/>
          </a:xfrm>
        </p:grpSpPr>
        <p:sp>
          <p:nvSpPr>
            <p:cNvPr id="26" name="Freeform 26"/>
            <p:cNvSpPr/>
            <p:nvPr/>
          </p:nvSpPr>
          <p:spPr>
            <a:xfrm>
              <a:off x="0" y="0"/>
              <a:ext cx="751988" cy="803435"/>
            </a:xfrm>
            <a:custGeom>
              <a:avLst/>
              <a:gdLst/>
              <a:ahLst/>
              <a:cxnLst/>
              <a:rect l="l" t="t" r="r" b="b"/>
              <a:pathLst>
                <a:path w="751988" h="803435">
                  <a:moveTo>
                    <a:pt x="138087" y="0"/>
                  </a:moveTo>
                  <a:lnTo>
                    <a:pt x="613901" y="0"/>
                  </a:lnTo>
                  <a:cubicBezTo>
                    <a:pt x="650524" y="0"/>
                    <a:pt x="685647" y="14548"/>
                    <a:pt x="711543" y="40445"/>
                  </a:cubicBezTo>
                  <a:cubicBezTo>
                    <a:pt x="737440" y="66341"/>
                    <a:pt x="751988" y="101464"/>
                    <a:pt x="751988" y="138087"/>
                  </a:cubicBezTo>
                  <a:lnTo>
                    <a:pt x="751988" y="665348"/>
                  </a:lnTo>
                  <a:cubicBezTo>
                    <a:pt x="751988" y="701971"/>
                    <a:pt x="737440" y="737094"/>
                    <a:pt x="711543" y="762990"/>
                  </a:cubicBezTo>
                  <a:cubicBezTo>
                    <a:pt x="685647" y="788886"/>
                    <a:pt x="650524" y="803435"/>
                    <a:pt x="613901" y="803435"/>
                  </a:cubicBezTo>
                  <a:lnTo>
                    <a:pt x="138087" y="803435"/>
                  </a:lnTo>
                  <a:cubicBezTo>
                    <a:pt x="101464" y="803435"/>
                    <a:pt x="66341" y="788886"/>
                    <a:pt x="40445" y="762990"/>
                  </a:cubicBezTo>
                  <a:cubicBezTo>
                    <a:pt x="14548" y="737094"/>
                    <a:pt x="0" y="701971"/>
                    <a:pt x="0" y="665348"/>
                  </a:cubicBezTo>
                  <a:lnTo>
                    <a:pt x="0" y="138087"/>
                  </a:lnTo>
                  <a:cubicBezTo>
                    <a:pt x="0" y="101464"/>
                    <a:pt x="14548" y="66341"/>
                    <a:pt x="40445" y="40445"/>
                  </a:cubicBezTo>
                  <a:cubicBezTo>
                    <a:pt x="66341" y="14548"/>
                    <a:pt x="101464" y="0"/>
                    <a:pt x="138087" y="0"/>
                  </a:cubicBezTo>
                  <a:close/>
                </a:path>
              </a:pathLst>
            </a:custGeom>
            <a:solidFill>
              <a:srgbClr val="000000">
                <a:alpha val="0"/>
              </a:srgbClr>
            </a:solidFill>
            <a:ln w="47625">
              <a:solidFill>
                <a:srgbClr val="F78C37"/>
              </a:solidFill>
            </a:ln>
          </p:spPr>
        </p:sp>
        <p:sp>
          <p:nvSpPr>
            <p:cNvPr id="27" name="TextBox 27"/>
            <p:cNvSpPr txBox="1"/>
            <p:nvPr/>
          </p:nvSpPr>
          <p:spPr>
            <a:xfrm>
              <a:off x="0" y="-28575"/>
              <a:ext cx="751988" cy="841375"/>
            </a:xfrm>
            <a:prstGeom prst="rect">
              <a:avLst/>
            </a:prstGeom>
          </p:spPr>
          <p:txBody>
            <a:bodyPr lIns="50800" tIns="50800" rIns="50800" bIns="50800" rtlCol="0" anchor="ctr"/>
            <a:lstStyle/>
            <a:p>
              <a:pPr algn="ctr">
                <a:lnSpc>
                  <a:spcPts val="2379"/>
                </a:lnSpc>
              </a:pPr>
              <a:r>
                <a:rPr lang="en-US" sz="1699" spc="67" dirty="0" err="1">
                  <a:solidFill>
                    <a:srgbClr val="000000"/>
                  </a:solidFill>
                  <a:latin typeface="Montserrat Light"/>
                </a:rPr>
                <a:t>Langdurige</a:t>
              </a:r>
              <a:r>
                <a:rPr lang="en-US" sz="1699" spc="67" dirty="0">
                  <a:solidFill>
                    <a:srgbClr val="000000"/>
                  </a:solidFill>
                  <a:latin typeface="Montserrat Light"/>
                </a:rPr>
                <a:t> </a:t>
              </a:r>
              <a:r>
                <a:rPr lang="en-US" sz="1699" spc="67" dirty="0" err="1">
                  <a:solidFill>
                    <a:srgbClr val="000000"/>
                  </a:solidFill>
                  <a:latin typeface="Montserrat Light"/>
                </a:rPr>
                <a:t>positieve</a:t>
              </a:r>
              <a:r>
                <a:rPr lang="en-US" sz="1699" spc="67" dirty="0">
                  <a:solidFill>
                    <a:srgbClr val="000000"/>
                  </a:solidFill>
                  <a:latin typeface="Montserrat Light"/>
                </a:rPr>
                <a:t> </a:t>
              </a:r>
              <a:r>
                <a:rPr lang="en-US" sz="1699" spc="67" dirty="0" err="1">
                  <a:solidFill>
                    <a:srgbClr val="000000"/>
                  </a:solidFill>
                  <a:latin typeface="Montserrat Light"/>
                </a:rPr>
                <a:t>effecten</a:t>
              </a:r>
              <a:r>
                <a:rPr lang="en-US" sz="1699" spc="67" dirty="0">
                  <a:solidFill>
                    <a:srgbClr val="000000"/>
                  </a:solidFill>
                  <a:latin typeface="Montserrat Light"/>
                </a:rPr>
                <a:t> </a:t>
              </a:r>
              <a:r>
                <a:rPr lang="en-US" sz="1699" spc="67" dirty="0" err="1">
                  <a:solidFill>
                    <a:srgbClr val="000000"/>
                  </a:solidFill>
                  <a:latin typeface="Montserrat Light"/>
                </a:rPr>
                <a:t>ecosysteem</a:t>
              </a:r>
              <a:endParaRPr lang="en-US" sz="1699" spc="67" dirty="0">
                <a:solidFill>
                  <a:srgbClr val="000000"/>
                </a:solidFill>
                <a:latin typeface="Montserrat Light"/>
              </a:endParaRPr>
            </a:p>
            <a:p>
              <a:pPr algn="ctr">
                <a:lnSpc>
                  <a:spcPts val="2379"/>
                </a:lnSpc>
              </a:pPr>
              <a:endParaRPr lang="en-US" sz="1699" spc="67" dirty="0">
                <a:solidFill>
                  <a:srgbClr val="000000"/>
                </a:solidFill>
                <a:latin typeface="Montserrat Light"/>
              </a:endParaRPr>
            </a:p>
            <a:p>
              <a:pPr algn="ctr">
                <a:lnSpc>
                  <a:spcPts val="2379"/>
                </a:lnSpc>
              </a:pPr>
              <a:r>
                <a:rPr lang="en-US" sz="1699" spc="67" dirty="0" err="1">
                  <a:solidFill>
                    <a:srgbClr val="000000"/>
                  </a:solidFill>
                  <a:latin typeface="Montserrat Light"/>
                </a:rPr>
                <a:t>Klimaatadaptief</a:t>
              </a:r>
              <a:endParaRPr lang="en-US" sz="1699" spc="67" dirty="0">
                <a:solidFill>
                  <a:srgbClr val="000000"/>
                </a:solidFill>
                <a:latin typeface="Montserrat Light"/>
              </a:endParaRPr>
            </a:p>
          </p:txBody>
        </p:sp>
      </p:grpSp>
      <p:sp>
        <p:nvSpPr>
          <p:cNvPr id="28" name="Freeform 28"/>
          <p:cNvSpPr/>
          <p:nvPr/>
        </p:nvSpPr>
        <p:spPr>
          <a:xfrm>
            <a:off x="3572853" y="5400630"/>
            <a:ext cx="331808" cy="663615"/>
          </a:xfrm>
          <a:custGeom>
            <a:avLst/>
            <a:gdLst/>
            <a:ahLst/>
            <a:cxnLst/>
            <a:rect l="l" t="t" r="r" b="b"/>
            <a:pathLst>
              <a:path w="331808" h="663615">
                <a:moveTo>
                  <a:pt x="0" y="0"/>
                </a:moveTo>
                <a:lnTo>
                  <a:pt x="331807" y="0"/>
                </a:lnTo>
                <a:lnTo>
                  <a:pt x="331807" y="663615"/>
                </a:lnTo>
                <a:lnTo>
                  <a:pt x="0" y="6636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753920" y="2042130"/>
            <a:ext cx="8654689" cy="706755"/>
          </a:xfrm>
          <a:prstGeom prst="rect">
            <a:avLst/>
          </a:prstGeom>
        </p:spPr>
        <p:txBody>
          <a:bodyPr lIns="0" tIns="0" rIns="0" bIns="0" rtlCol="0" anchor="t">
            <a:spAutoFit/>
          </a:bodyPr>
          <a:lstStyle/>
          <a:p>
            <a:pPr>
              <a:lnSpc>
                <a:spcPts val="5519"/>
              </a:lnSpc>
            </a:pPr>
            <a:r>
              <a:rPr lang="en-US" sz="4800" spc="336">
                <a:solidFill>
                  <a:srgbClr val="F78C37"/>
                </a:solidFill>
                <a:latin typeface="Montserrat Classic Bold"/>
              </a:rPr>
              <a:t>RUIMTE VOOR DE RIVIER</a:t>
            </a:r>
          </a:p>
        </p:txBody>
      </p:sp>
      <p:sp>
        <p:nvSpPr>
          <p:cNvPr id="30" name="TextBox 30"/>
          <p:cNvSpPr txBox="1"/>
          <p:nvPr/>
        </p:nvSpPr>
        <p:spPr>
          <a:xfrm>
            <a:off x="1067470" y="669387"/>
            <a:ext cx="4995061" cy="240443"/>
          </a:xfrm>
          <a:prstGeom prst="rect">
            <a:avLst/>
          </a:prstGeom>
        </p:spPr>
        <p:txBody>
          <a:bodyPr lIns="0" tIns="0" rIns="0" bIns="0" rtlCol="0" anchor="t">
            <a:spAutoFit/>
          </a:bodyPr>
          <a:lstStyle/>
          <a:p>
            <a:pPr>
              <a:lnSpc>
                <a:spcPts val="1972"/>
              </a:lnSpc>
            </a:pPr>
            <a:r>
              <a:rPr lang="en-US" sz="1408" spc="154">
                <a:solidFill>
                  <a:srgbClr val="F78C37"/>
                </a:solidFill>
                <a:latin typeface="Montserrat Light"/>
              </a:rPr>
              <a:t>APPLIED RESEARCH PROJECT, JUNI 2023</a:t>
            </a:r>
          </a:p>
        </p:txBody>
      </p:sp>
      <p:sp>
        <p:nvSpPr>
          <p:cNvPr id="31" name="TextBox 31"/>
          <p:cNvSpPr txBox="1"/>
          <p:nvPr/>
        </p:nvSpPr>
        <p:spPr>
          <a:xfrm>
            <a:off x="457634" y="3455244"/>
            <a:ext cx="2016288" cy="278895"/>
          </a:xfrm>
          <a:prstGeom prst="rect">
            <a:avLst/>
          </a:prstGeom>
        </p:spPr>
        <p:txBody>
          <a:bodyPr lIns="0" tIns="0" rIns="0" bIns="0" rtlCol="0" anchor="t">
            <a:spAutoFit/>
          </a:bodyPr>
          <a:lstStyle/>
          <a:p>
            <a:pPr algn="ctr">
              <a:lnSpc>
                <a:spcPts val="2381"/>
              </a:lnSpc>
              <a:spcBef>
                <a:spcPct val="0"/>
              </a:spcBef>
            </a:pPr>
            <a:r>
              <a:rPr lang="en-US" sz="1701" spc="68">
                <a:solidFill>
                  <a:srgbClr val="000000"/>
                </a:solidFill>
                <a:latin typeface="Montserrat Light"/>
              </a:rPr>
              <a:t>Programmatisch</a:t>
            </a:r>
          </a:p>
        </p:txBody>
      </p:sp>
      <p:sp>
        <p:nvSpPr>
          <p:cNvPr id="32" name="TextBox 32"/>
          <p:cNvSpPr txBox="1"/>
          <p:nvPr/>
        </p:nvSpPr>
        <p:spPr>
          <a:xfrm>
            <a:off x="3219525" y="3455244"/>
            <a:ext cx="897445" cy="284758"/>
          </a:xfrm>
          <a:prstGeom prst="rect">
            <a:avLst/>
          </a:prstGeom>
        </p:spPr>
        <p:txBody>
          <a:bodyPr wrap="square" lIns="0" tIns="0" rIns="0" bIns="0" rtlCol="0" anchor="t">
            <a:spAutoFit/>
          </a:bodyPr>
          <a:lstStyle/>
          <a:p>
            <a:pPr algn="ctr">
              <a:lnSpc>
                <a:spcPts val="2381"/>
              </a:lnSpc>
              <a:spcBef>
                <a:spcPct val="0"/>
              </a:spcBef>
            </a:pPr>
            <a:r>
              <a:rPr lang="en-US" sz="1701" spc="68" dirty="0" err="1">
                <a:solidFill>
                  <a:srgbClr val="000000"/>
                </a:solidFill>
                <a:latin typeface="Montserrat Light"/>
              </a:rPr>
              <a:t>Proces</a:t>
            </a:r>
            <a:endParaRPr lang="en-US" sz="1701" spc="68" dirty="0">
              <a:solidFill>
                <a:srgbClr val="000000"/>
              </a:solidFill>
              <a:latin typeface="Montserrat Light"/>
            </a:endParaRPr>
          </a:p>
        </p:txBody>
      </p:sp>
      <p:sp>
        <p:nvSpPr>
          <p:cNvPr id="33" name="TextBox 33"/>
          <p:cNvSpPr txBox="1"/>
          <p:nvPr/>
        </p:nvSpPr>
        <p:spPr>
          <a:xfrm>
            <a:off x="5562600" y="3455244"/>
            <a:ext cx="879043" cy="284758"/>
          </a:xfrm>
          <a:prstGeom prst="rect">
            <a:avLst/>
          </a:prstGeom>
        </p:spPr>
        <p:txBody>
          <a:bodyPr wrap="square" lIns="0" tIns="0" rIns="0" bIns="0" rtlCol="0" anchor="t">
            <a:spAutoFit/>
          </a:bodyPr>
          <a:lstStyle/>
          <a:p>
            <a:pPr algn="ctr">
              <a:lnSpc>
                <a:spcPts val="2381"/>
              </a:lnSpc>
              <a:spcBef>
                <a:spcPct val="0"/>
              </a:spcBef>
            </a:pPr>
            <a:r>
              <a:rPr lang="en-US" sz="1701" spc="68" dirty="0" err="1">
                <a:solidFill>
                  <a:srgbClr val="000000"/>
                </a:solidFill>
                <a:latin typeface="Montserrat Light"/>
              </a:rPr>
              <a:t>Politiek</a:t>
            </a:r>
            <a:endParaRPr lang="en-US" sz="1701" spc="68" dirty="0">
              <a:solidFill>
                <a:srgbClr val="000000"/>
              </a:solidFill>
              <a:latin typeface="Montserrat Light"/>
            </a:endParaRPr>
          </a:p>
        </p:txBody>
      </p:sp>
      <p:sp>
        <p:nvSpPr>
          <p:cNvPr id="34" name="TextBox 34"/>
          <p:cNvSpPr txBox="1"/>
          <p:nvPr/>
        </p:nvSpPr>
        <p:spPr>
          <a:xfrm>
            <a:off x="7672553" y="3478924"/>
            <a:ext cx="1222000" cy="284758"/>
          </a:xfrm>
          <a:prstGeom prst="rect">
            <a:avLst/>
          </a:prstGeom>
        </p:spPr>
        <p:txBody>
          <a:bodyPr wrap="square" lIns="0" tIns="0" rIns="0" bIns="0" rtlCol="0" anchor="t">
            <a:spAutoFit/>
          </a:bodyPr>
          <a:lstStyle/>
          <a:p>
            <a:pPr algn="ctr">
              <a:lnSpc>
                <a:spcPts val="2381"/>
              </a:lnSpc>
              <a:spcBef>
                <a:spcPct val="0"/>
              </a:spcBef>
            </a:pPr>
            <a:r>
              <a:rPr lang="en-US" sz="1701" spc="68" dirty="0" err="1">
                <a:solidFill>
                  <a:srgbClr val="000000"/>
                </a:solidFill>
                <a:latin typeface="Montserrat Light"/>
              </a:rPr>
              <a:t>Duurzaam</a:t>
            </a:r>
            <a:endParaRPr lang="en-US" sz="1701" spc="68" dirty="0">
              <a:solidFill>
                <a:srgbClr val="000000"/>
              </a:solidFill>
              <a:latin typeface="Montserrat 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C8878DB38D4C47AE1562C600145D53" ma:contentTypeVersion="12" ma:contentTypeDescription="Een nieuw document maken." ma:contentTypeScope="" ma:versionID="02511906cc284e442dc5ccbb204c2a3a">
  <xsd:schema xmlns:xsd="http://www.w3.org/2001/XMLSchema" xmlns:xs="http://www.w3.org/2001/XMLSchema" xmlns:p="http://schemas.microsoft.com/office/2006/metadata/properties" xmlns:ns2="7c99e716-7567-4c31-abb2-e15214d5ce4d" xmlns:ns3="98daf189-424d-4d88-bdbe-d3ebcebd2090" targetNamespace="http://schemas.microsoft.com/office/2006/metadata/properties" ma:root="true" ma:fieldsID="dce0b99d65d83fa475bbe16c3bd79095" ns2:_="" ns3:_="">
    <xsd:import namespace="7c99e716-7567-4c31-abb2-e15214d5ce4d"/>
    <xsd:import namespace="98daf189-424d-4d88-bdbe-d3ebcebd20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9e716-7567-4c31-abb2-e15214d5c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eb077af7-eccc-41ba-8726-6d08c81cb05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af189-424d-4d88-bdbe-d3ebcebd209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4eb5d882-7a6f-448c-bc1b-7a131ccc0f9c}" ma:internalName="TaxCatchAll" ma:showField="CatchAllData" ma:web="98daf189-424d-4d88-bdbe-d3ebcebd20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6E6CAC-9F6D-4B60-BFA1-3FEF9C25AD32}"/>
</file>

<file path=customXml/itemProps2.xml><?xml version="1.0" encoding="utf-8"?>
<ds:datastoreItem xmlns:ds="http://schemas.openxmlformats.org/officeDocument/2006/customXml" ds:itemID="{07F05433-C725-4372-A082-1CAFF0066D94}"/>
</file>

<file path=docProps/app.xml><?xml version="1.0" encoding="utf-8"?>
<Properties xmlns="http://schemas.openxmlformats.org/officeDocument/2006/extended-properties" xmlns:vt="http://schemas.openxmlformats.org/officeDocument/2006/docPropsVTypes">
  <TotalTime>5</TotalTime>
  <Words>1360</Words>
  <Application>Microsoft Office PowerPoint</Application>
  <PresentationFormat>Aangepast</PresentationFormat>
  <Paragraphs>336</Paragraphs>
  <Slides>22</Slides>
  <Notes>19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Montserrat Light</vt:lpstr>
      <vt:lpstr>Montserrat Light Italics</vt:lpstr>
      <vt:lpstr>Montserrat Classic Bold</vt:lpstr>
      <vt:lpstr>Arial</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 Presentatie</dc:title>
  <dc:creator>LAE</dc:creator>
  <cp:lastModifiedBy>Linde</cp:lastModifiedBy>
  <cp:revision>2</cp:revision>
  <dcterms:created xsi:type="dcterms:W3CDTF">2006-08-16T00:00:00Z</dcterms:created>
  <dcterms:modified xsi:type="dcterms:W3CDTF">2023-06-29T07:00:38Z</dcterms:modified>
  <dc:identifier>DAFnBbEHQlc</dc:identifier>
</cp:coreProperties>
</file>